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Lst>
  <p:notesMasterIdLst>
    <p:notesMasterId r:id="rId27"/>
  </p:notesMasterIdLst>
  <p:handoutMasterIdLst>
    <p:handoutMasterId r:id="rId28"/>
  </p:handoutMasterIdLst>
  <p:sldIdLst>
    <p:sldId id="288" r:id="rId2"/>
    <p:sldId id="399" r:id="rId3"/>
    <p:sldId id="343" r:id="rId4"/>
    <p:sldId id="400" r:id="rId5"/>
    <p:sldId id="378" r:id="rId6"/>
    <p:sldId id="401" r:id="rId7"/>
    <p:sldId id="277" r:id="rId8"/>
    <p:sldId id="402" r:id="rId9"/>
    <p:sldId id="416" r:id="rId10"/>
    <p:sldId id="417" r:id="rId11"/>
    <p:sldId id="418" r:id="rId12"/>
    <p:sldId id="419" r:id="rId13"/>
    <p:sldId id="420" r:id="rId14"/>
    <p:sldId id="421" r:id="rId15"/>
    <p:sldId id="422" r:id="rId16"/>
    <p:sldId id="435" r:id="rId17"/>
    <p:sldId id="436" r:id="rId18"/>
    <p:sldId id="437" r:id="rId19"/>
    <p:sldId id="438" r:id="rId20"/>
    <p:sldId id="424" r:id="rId21"/>
    <p:sldId id="425" r:id="rId22"/>
    <p:sldId id="430" r:id="rId23"/>
    <p:sldId id="432" r:id="rId24"/>
    <p:sldId id="433" r:id="rId25"/>
    <p:sldId id="313" r:id="rId26"/>
  </p:sldIdLst>
  <p:sldSz cx="9144000" cy="6858000" type="screen4x3"/>
  <p:notesSz cx="7315200" cy="96012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117C"/>
    <a:srgbClr val="348A20"/>
    <a:srgbClr val="182F92"/>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65" autoAdjust="0"/>
    <p:restoredTop sz="94213" autoAdjust="0"/>
  </p:normalViewPr>
  <p:slideViewPr>
    <p:cSldViewPr>
      <p:cViewPr varScale="1">
        <p:scale>
          <a:sx n="70" d="100"/>
          <a:sy n="70" d="100"/>
        </p:scale>
        <p:origin x="1440" y="54"/>
      </p:cViewPr>
      <p:guideLst>
        <p:guide orient="horz" pos="2160"/>
        <p:guide pos="2880"/>
      </p:guideLst>
    </p:cSldViewPr>
  </p:slideViewPr>
  <p:outlineViewPr>
    <p:cViewPr>
      <p:scale>
        <a:sx n="33" d="100"/>
        <a:sy n="33" d="100"/>
      </p:scale>
      <p:origin x="0" y="-1512"/>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4143375" y="0"/>
            <a:ext cx="3170238" cy="481013"/>
          </a:xfrm>
          <a:prstGeom prst="rect">
            <a:avLst/>
          </a:prstGeom>
        </p:spPr>
        <p:txBody>
          <a:bodyPr vert="horz" lIns="91440" tIns="45720" rIns="91440" bIns="45720" rtlCol="0"/>
          <a:lstStyle>
            <a:lvl1pPr algn="r">
              <a:defRPr sz="1200"/>
            </a:lvl1pPr>
          </a:lstStyle>
          <a:p>
            <a:fld id="{A03DB0BB-544E-489E-8F0C-F881CC8667FF}" type="datetimeFigureOut">
              <a:rPr lang="en-US" smtClean="0"/>
              <a:t>15/03/2016</a:t>
            </a:fld>
            <a:endParaRPr lang="en-US"/>
          </a:p>
        </p:txBody>
      </p:sp>
      <p:sp>
        <p:nvSpPr>
          <p:cNvPr id="4" name="Footer Placeholder 3"/>
          <p:cNvSpPr>
            <a:spLocks noGrp="1"/>
          </p:cNvSpPr>
          <p:nvPr>
            <p:ph type="ftr" sz="quarter" idx="2"/>
          </p:nvPr>
        </p:nvSpPr>
        <p:spPr>
          <a:xfrm>
            <a:off x="0" y="9120188"/>
            <a:ext cx="3170238" cy="481012"/>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884118C-9FBF-43B8-A39E-85C53E6F070E}" type="slidenum">
              <a:rPr lang="en-US" smtClean="0"/>
              <a:t>‹#›</a:t>
            </a:fld>
            <a:endParaRPr lang="en-US"/>
          </a:p>
        </p:txBody>
      </p:sp>
    </p:spTree>
    <p:extLst>
      <p:ext uri="{BB962C8B-B14F-4D97-AF65-F5344CB8AC3E}">
        <p14:creationId xmlns:p14="http://schemas.microsoft.com/office/powerpoint/2010/main" val="3636488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vi-VN"/>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09202B48-C058-4097-BA0F-5987ABBB4CC4}" type="datetimeFigureOut">
              <a:rPr lang="vi-VN" smtClean="0"/>
              <a:pPr/>
              <a:t>15/03/2016</a:t>
            </a:fld>
            <a:endParaRPr lang="vi-VN"/>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vi-VN"/>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vi-VN"/>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96FE7A8A-A817-4EFB-A09E-6F85DDD94D74}" type="slidenum">
              <a:rPr lang="vi-VN" smtClean="0"/>
              <a:pPr/>
              <a:t>‹#›</a:t>
            </a:fld>
            <a:endParaRPr lang="vi-VN"/>
          </a:p>
        </p:txBody>
      </p:sp>
    </p:spTree>
    <p:extLst>
      <p:ext uri="{BB962C8B-B14F-4D97-AF65-F5344CB8AC3E}">
        <p14:creationId xmlns:p14="http://schemas.microsoft.com/office/powerpoint/2010/main" val="2782131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mtClean="0"/>
              <a:t>Kính</a:t>
            </a:r>
            <a:r>
              <a:rPr lang="en-US" baseline="0" smtClean="0"/>
              <a:t> thưa quý thầy trong hội đồng báo cáo nghiệm thu </a:t>
            </a:r>
          </a:p>
          <a:p>
            <a:r>
              <a:rPr lang="en-US" baseline="0" smtClean="0"/>
              <a:t>Tôi  ten nguyen huu manh hôm nay được sự cho phép quý nhà trường</a:t>
            </a:r>
          </a:p>
          <a:p>
            <a:r>
              <a:rPr lang="en-US" baseline="0" smtClean="0"/>
              <a:t>Tôi  xin báo cáo đề tài : </a:t>
            </a:r>
          </a:p>
          <a:p>
            <a:pPr lvl="1" algn="ctr">
              <a:buNone/>
            </a:pPr>
            <a:r>
              <a:rPr lang="vi-VN" sz="3600" b="1">
                <a:latin typeface="Times New Roman" panose="02020603050405020304" pitchFamily="18" charset="0"/>
                <a:cs typeface="Times New Roman" panose="02020603050405020304" pitchFamily="18" charset="0"/>
              </a:rPr>
              <a:t>THI CÔNG  MÔ HÌNH HỆ THỐNG PHANH CHỐNG HÃM CỨNG (ABS) THUỘC DÒNG XE TOYOTA CAMRY </a:t>
            </a:r>
            <a:endParaRPr lang="en-US" sz="3600" b="1">
              <a:latin typeface="Times New Roman" pitchFamily="18" charset="0"/>
              <a:cs typeface="Times New Roman" pitchFamily="18" charset="0"/>
            </a:endParaRPr>
          </a:p>
          <a:p>
            <a:pPr lvl="1">
              <a:buNone/>
            </a:pPr>
            <a:endParaRPr lang="en-US" sz="2500">
              <a:latin typeface="Times New Roman" pitchFamily="18" charset="0"/>
              <a:cs typeface="Times New Roman" pitchFamily="18" charset="0"/>
            </a:endParaRPr>
          </a:p>
        </p:txBody>
      </p:sp>
      <p:sp>
        <p:nvSpPr>
          <p:cNvPr id="4" name="Slide Number Placeholder 3"/>
          <p:cNvSpPr>
            <a:spLocks noGrp="1"/>
          </p:cNvSpPr>
          <p:nvPr>
            <p:ph type="sldNum" sz="quarter" idx="10"/>
          </p:nvPr>
        </p:nvSpPr>
        <p:spPr/>
        <p:txBody>
          <a:bodyPr/>
          <a:lstStyle/>
          <a:p>
            <a:fld id="{96FE7A8A-A817-4EFB-A09E-6F85DDD94D74}" type="slidenum">
              <a:rPr lang="vi-VN" smtClean="0"/>
              <a:pPr/>
              <a:t>1</a:t>
            </a:fld>
            <a:endParaRPr lang="vi-VN"/>
          </a:p>
        </p:txBody>
      </p:sp>
    </p:spTree>
    <p:extLst>
      <p:ext uri="{BB962C8B-B14F-4D97-AF65-F5344CB8AC3E}">
        <p14:creationId xmlns:p14="http://schemas.microsoft.com/office/powerpoint/2010/main" val="18999568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4</a:t>
            </a:fld>
            <a:endParaRPr lang="vi-VN"/>
          </a:p>
        </p:txBody>
      </p:sp>
    </p:spTree>
    <p:extLst>
      <p:ext uri="{BB962C8B-B14F-4D97-AF65-F5344CB8AC3E}">
        <p14:creationId xmlns:p14="http://schemas.microsoft.com/office/powerpoint/2010/main" val="1430357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5</a:t>
            </a:fld>
            <a:endParaRPr lang="vi-VN"/>
          </a:p>
        </p:txBody>
      </p:sp>
    </p:spTree>
    <p:extLst>
      <p:ext uri="{BB962C8B-B14F-4D97-AF65-F5344CB8AC3E}">
        <p14:creationId xmlns:p14="http://schemas.microsoft.com/office/powerpoint/2010/main" val="43691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6</a:t>
            </a:fld>
            <a:endParaRPr lang="vi-VN"/>
          </a:p>
        </p:txBody>
      </p:sp>
    </p:spTree>
    <p:extLst>
      <p:ext uri="{BB962C8B-B14F-4D97-AF65-F5344CB8AC3E}">
        <p14:creationId xmlns:p14="http://schemas.microsoft.com/office/powerpoint/2010/main" val="32102023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7</a:t>
            </a:fld>
            <a:endParaRPr lang="vi-VN"/>
          </a:p>
        </p:txBody>
      </p:sp>
    </p:spTree>
    <p:extLst>
      <p:ext uri="{BB962C8B-B14F-4D97-AF65-F5344CB8AC3E}">
        <p14:creationId xmlns:p14="http://schemas.microsoft.com/office/powerpoint/2010/main" val="27577572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8</a:t>
            </a:fld>
            <a:endParaRPr lang="vi-VN"/>
          </a:p>
        </p:txBody>
      </p:sp>
    </p:spTree>
    <p:extLst>
      <p:ext uri="{BB962C8B-B14F-4D97-AF65-F5344CB8AC3E}">
        <p14:creationId xmlns:p14="http://schemas.microsoft.com/office/powerpoint/2010/main" val="9492748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9</a:t>
            </a:fld>
            <a:endParaRPr lang="vi-VN"/>
          </a:p>
        </p:txBody>
      </p:sp>
    </p:spTree>
    <p:extLst>
      <p:ext uri="{BB962C8B-B14F-4D97-AF65-F5344CB8AC3E}">
        <p14:creationId xmlns:p14="http://schemas.microsoft.com/office/powerpoint/2010/main" val="29623142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10</a:t>
            </a:fld>
            <a:endParaRPr lang="vi-VN"/>
          </a:p>
        </p:txBody>
      </p:sp>
    </p:spTree>
    <p:extLst>
      <p:ext uri="{BB962C8B-B14F-4D97-AF65-F5344CB8AC3E}">
        <p14:creationId xmlns:p14="http://schemas.microsoft.com/office/powerpoint/2010/main" val="42871918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11</a:t>
            </a:fld>
            <a:endParaRPr lang="vi-VN"/>
          </a:p>
        </p:txBody>
      </p:sp>
    </p:spTree>
    <p:extLst>
      <p:ext uri="{BB962C8B-B14F-4D97-AF65-F5344CB8AC3E}">
        <p14:creationId xmlns:p14="http://schemas.microsoft.com/office/powerpoint/2010/main" val="42549557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12</a:t>
            </a:fld>
            <a:endParaRPr lang="vi-VN"/>
          </a:p>
        </p:txBody>
      </p:sp>
    </p:spTree>
    <p:extLst>
      <p:ext uri="{BB962C8B-B14F-4D97-AF65-F5344CB8AC3E}">
        <p14:creationId xmlns:p14="http://schemas.microsoft.com/office/powerpoint/2010/main" val="24943658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13</a:t>
            </a:fld>
            <a:endParaRPr lang="vi-VN"/>
          </a:p>
        </p:txBody>
      </p:sp>
    </p:spTree>
    <p:extLst>
      <p:ext uri="{BB962C8B-B14F-4D97-AF65-F5344CB8AC3E}">
        <p14:creationId xmlns:p14="http://schemas.microsoft.com/office/powerpoint/2010/main" val="30224897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14</a:t>
            </a:fld>
            <a:endParaRPr lang="vi-VN"/>
          </a:p>
        </p:txBody>
      </p:sp>
    </p:spTree>
    <p:extLst>
      <p:ext uri="{BB962C8B-B14F-4D97-AF65-F5344CB8AC3E}">
        <p14:creationId xmlns:p14="http://schemas.microsoft.com/office/powerpoint/2010/main" val="30061996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15</a:t>
            </a:fld>
            <a:endParaRPr lang="vi-VN"/>
          </a:p>
        </p:txBody>
      </p:sp>
    </p:spTree>
    <p:extLst>
      <p:ext uri="{BB962C8B-B14F-4D97-AF65-F5344CB8AC3E}">
        <p14:creationId xmlns:p14="http://schemas.microsoft.com/office/powerpoint/2010/main" val="1099820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16</a:t>
            </a:fld>
            <a:endParaRPr lang="vi-VN"/>
          </a:p>
        </p:txBody>
      </p:sp>
    </p:spTree>
    <p:extLst>
      <p:ext uri="{BB962C8B-B14F-4D97-AF65-F5344CB8AC3E}">
        <p14:creationId xmlns:p14="http://schemas.microsoft.com/office/powerpoint/2010/main" val="21362864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17</a:t>
            </a:fld>
            <a:endParaRPr lang="vi-VN"/>
          </a:p>
        </p:txBody>
      </p:sp>
    </p:spTree>
    <p:extLst>
      <p:ext uri="{BB962C8B-B14F-4D97-AF65-F5344CB8AC3E}">
        <p14:creationId xmlns:p14="http://schemas.microsoft.com/office/powerpoint/2010/main" val="19418773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18</a:t>
            </a:fld>
            <a:endParaRPr lang="vi-VN"/>
          </a:p>
        </p:txBody>
      </p:sp>
    </p:spTree>
    <p:extLst>
      <p:ext uri="{BB962C8B-B14F-4D97-AF65-F5344CB8AC3E}">
        <p14:creationId xmlns:p14="http://schemas.microsoft.com/office/powerpoint/2010/main" val="12942569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19</a:t>
            </a:fld>
            <a:endParaRPr lang="vi-VN"/>
          </a:p>
        </p:txBody>
      </p:sp>
    </p:spTree>
    <p:extLst>
      <p:ext uri="{BB962C8B-B14F-4D97-AF65-F5344CB8AC3E}">
        <p14:creationId xmlns:p14="http://schemas.microsoft.com/office/powerpoint/2010/main" val="15967107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20</a:t>
            </a:fld>
            <a:endParaRPr lang="vi-VN"/>
          </a:p>
        </p:txBody>
      </p:sp>
    </p:spTree>
    <p:extLst>
      <p:ext uri="{BB962C8B-B14F-4D97-AF65-F5344CB8AC3E}">
        <p14:creationId xmlns:p14="http://schemas.microsoft.com/office/powerpoint/2010/main" val="31794722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21</a:t>
            </a:fld>
            <a:endParaRPr lang="vi-VN"/>
          </a:p>
        </p:txBody>
      </p:sp>
    </p:spTree>
    <p:extLst>
      <p:ext uri="{BB962C8B-B14F-4D97-AF65-F5344CB8AC3E}">
        <p14:creationId xmlns:p14="http://schemas.microsoft.com/office/powerpoint/2010/main" val="22540040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22</a:t>
            </a:fld>
            <a:endParaRPr lang="vi-VN"/>
          </a:p>
        </p:txBody>
      </p:sp>
    </p:spTree>
    <p:extLst>
      <p:ext uri="{BB962C8B-B14F-4D97-AF65-F5344CB8AC3E}">
        <p14:creationId xmlns:p14="http://schemas.microsoft.com/office/powerpoint/2010/main" val="42837435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23</a:t>
            </a:fld>
            <a:endParaRPr lang="vi-VN"/>
          </a:p>
        </p:txBody>
      </p:sp>
    </p:spTree>
    <p:extLst>
      <p:ext uri="{BB962C8B-B14F-4D97-AF65-F5344CB8AC3E}">
        <p14:creationId xmlns:p14="http://schemas.microsoft.com/office/powerpoint/2010/main" val="32882761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6FE7A8A-A817-4EFB-A09E-6F85DDD94D74}" type="slidenum">
              <a:rPr lang="vi-VN" smtClean="0"/>
              <a:pPr/>
              <a:t>24</a:t>
            </a:fld>
            <a:endParaRPr lang="vi-VN"/>
          </a:p>
        </p:txBody>
      </p:sp>
    </p:spTree>
    <p:extLst>
      <p:ext uri="{BB962C8B-B14F-4D97-AF65-F5344CB8AC3E}">
        <p14:creationId xmlns:p14="http://schemas.microsoft.com/office/powerpoint/2010/main" val="136941501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90" name="Rectangle 18"/>
          <p:cNvSpPr>
            <a:spLocks noChangeArrowheads="1"/>
          </p:cNvSpPr>
          <p:nvPr/>
        </p:nvSpPr>
        <p:spPr bwMode="ltGray">
          <a:xfrm>
            <a:off x="0" y="6611938"/>
            <a:ext cx="9144000" cy="260350"/>
          </a:xfrm>
          <a:prstGeom prst="rect">
            <a:avLst/>
          </a:prstGeom>
          <a:solidFill>
            <a:schemeClr val="accent2"/>
          </a:solidFill>
          <a:ln w="9525">
            <a:noFill/>
            <a:miter lim="800000"/>
            <a:headEnd/>
            <a:tailEnd/>
          </a:ln>
          <a:effectLst/>
        </p:spPr>
        <p:txBody>
          <a:bodyPr wrap="none" anchor="ctr"/>
          <a:lstStyle/>
          <a:p>
            <a:endParaRPr lang="vi-VN"/>
          </a:p>
        </p:txBody>
      </p:sp>
      <p:pic>
        <p:nvPicPr>
          <p:cNvPr id="3092" name="Picture 20"/>
          <p:cNvPicPr>
            <a:picLocks noChangeAspect="1" noChangeArrowheads="1"/>
          </p:cNvPicPr>
          <p:nvPr/>
        </p:nvPicPr>
        <p:blipFill>
          <a:blip r:embed="rId2"/>
          <a:srcRect/>
          <a:stretch>
            <a:fillRect/>
          </a:stretch>
        </p:blipFill>
        <p:spPr bwMode="auto">
          <a:xfrm>
            <a:off x="0" y="0"/>
            <a:ext cx="9144000" cy="5373688"/>
          </a:xfrm>
          <a:prstGeom prst="rect">
            <a:avLst/>
          </a:prstGeom>
          <a:noFill/>
        </p:spPr>
      </p:pic>
      <p:sp>
        <p:nvSpPr>
          <p:cNvPr id="3075" name="Rectangle 3"/>
          <p:cNvSpPr>
            <a:spLocks noGrp="1" noChangeArrowheads="1"/>
          </p:cNvSpPr>
          <p:nvPr>
            <p:ph type="subTitle" idx="1"/>
          </p:nvPr>
        </p:nvSpPr>
        <p:spPr bwMode="gray">
          <a:xfrm>
            <a:off x="1371600" y="5867400"/>
            <a:ext cx="6553200" cy="533400"/>
          </a:xfrm>
        </p:spPr>
        <p:txBody>
          <a:bodyPr/>
          <a:lstStyle>
            <a:lvl1pPr marL="0" indent="0" algn="ctr">
              <a:buFont typeface="Wingdings" pitchFamily="2" charset="2"/>
              <a:buNone/>
              <a:defRPr sz="1800" b="1">
                <a:solidFill>
                  <a:schemeClr val="tx2"/>
                </a:solidFill>
                <a:latin typeface="Verdana" pitchFamily="34" charset="0"/>
              </a:defRPr>
            </a:lvl1pPr>
          </a:lstStyle>
          <a:p>
            <a:r>
              <a:rPr lang="en-US" smtClean="0"/>
              <a:t>Click to edit Master subtitle style</a:t>
            </a:r>
            <a:endParaRPr lang="en-US"/>
          </a:p>
        </p:txBody>
      </p:sp>
      <p:sp>
        <p:nvSpPr>
          <p:cNvPr id="3086" name="Text Box 14"/>
          <p:cNvSpPr txBox="1">
            <a:spLocks noChangeArrowheads="1"/>
          </p:cNvSpPr>
          <p:nvPr/>
        </p:nvSpPr>
        <p:spPr bwMode="auto">
          <a:xfrm>
            <a:off x="376238" y="228600"/>
            <a:ext cx="1147762" cy="701675"/>
          </a:xfrm>
          <a:prstGeom prst="rect">
            <a:avLst/>
          </a:prstGeom>
          <a:noFill/>
          <a:ln w="9525">
            <a:noFill/>
            <a:miter lim="800000"/>
            <a:headEnd/>
            <a:tailEnd/>
          </a:ln>
          <a:effectLst/>
        </p:spPr>
        <p:txBody>
          <a:bodyPr>
            <a:spAutoFit/>
          </a:bodyPr>
          <a:lstStyle/>
          <a:p>
            <a:r>
              <a:rPr lang="en-US" sz="1600" b="1">
                <a:solidFill>
                  <a:schemeClr val="tx2"/>
                </a:solidFill>
              </a:rPr>
              <a:t>Company</a:t>
            </a:r>
          </a:p>
          <a:p>
            <a:r>
              <a:rPr lang="en-US" sz="2400" b="1"/>
              <a:t>LOGO</a:t>
            </a:r>
          </a:p>
        </p:txBody>
      </p:sp>
      <p:sp>
        <p:nvSpPr>
          <p:cNvPr id="3093" name="Rectangle 21"/>
          <p:cNvSpPr>
            <a:spLocks noGrp="1" noChangeArrowheads="1"/>
          </p:cNvSpPr>
          <p:nvPr>
            <p:ph type="ctrTitle" sz="quarter"/>
          </p:nvPr>
        </p:nvSpPr>
        <p:spPr bwMode="gray">
          <a:xfrm>
            <a:off x="0" y="4868863"/>
            <a:ext cx="9144000" cy="720725"/>
          </a:xfrm>
          <a:gradFill rotWithShape="1">
            <a:gsLst>
              <a:gs pos="0">
                <a:schemeClr val="tx1">
                  <a:gamma/>
                  <a:shade val="46275"/>
                  <a:invGamma/>
                </a:schemeClr>
              </a:gs>
              <a:gs pos="50000">
                <a:schemeClr val="tx1"/>
              </a:gs>
              <a:gs pos="100000">
                <a:schemeClr val="tx1">
                  <a:gamma/>
                  <a:shade val="46275"/>
                  <a:invGamma/>
                </a:schemeClr>
              </a:gs>
            </a:gsLst>
            <a:lin ang="0" scaled="1"/>
          </a:gradFill>
        </p:spPr>
        <p:txBody>
          <a:bodyPr/>
          <a:lstStyle>
            <a:lvl1pPr>
              <a:defRPr sz="4000"/>
            </a:lvl1pPr>
          </a:lstStyle>
          <a:p>
            <a:r>
              <a:rPr lang="en-US" altLang="ko-KR" smtClean="0"/>
              <a:t>Click to edit Master title style</a:t>
            </a:r>
            <a:endParaRPr lang="en-US" altLang="ko-K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02279548-18FC-4BE1-89E3-80F3BF121172}"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74CAA0C1-9970-4980-A4F4-21AA92A6E4F5}" type="datetime1">
              <a:rPr lang="vi-VN" smtClean="0"/>
              <a:pPr/>
              <a:t>15/03/2016</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A9D0F541-638F-4CD1-ADE2-9D3D82F7CC80}"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9BB4544B-7F72-45B2-B4A0-6AD9C93FFCCC}" type="datetime1">
              <a:rPr lang="vi-VN" smtClean="0"/>
              <a:pPr/>
              <a:t>15/03/2016</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EC3660D4-075C-4ADC-9A5C-F8FA8CEB741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873A0FDB-AEF8-4D8B-A6F4-D1751018228D}" type="datetime1">
              <a:rPr lang="vi-VN" smtClean="0"/>
              <a:pPr/>
              <a:t>15/03/2016</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Footer Placeholder 6"/>
          <p:cNvSpPr>
            <a:spLocks noGrp="1"/>
          </p:cNvSpPr>
          <p:nvPr>
            <p:ph type="ftr" sz="quarter" idx="10"/>
          </p:nvPr>
        </p:nvSpPr>
        <p:spPr/>
        <p:txBody>
          <a:bodyPr/>
          <a:lstStyle>
            <a:lvl1pPr>
              <a:defRPr/>
            </a:lvl1pPr>
          </a:lstStyle>
          <a:p>
            <a:r>
              <a:rPr lang="en-US"/>
              <a:t>Company Logo</a:t>
            </a:r>
          </a:p>
        </p:txBody>
      </p:sp>
      <p:sp>
        <p:nvSpPr>
          <p:cNvPr id="8" name="Slide Number Placeholder 7"/>
          <p:cNvSpPr>
            <a:spLocks noGrp="1"/>
          </p:cNvSpPr>
          <p:nvPr>
            <p:ph type="sldNum" sz="quarter" idx="11"/>
          </p:nvPr>
        </p:nvSpPr>
        <p:spPr/>
        <p:txBody>
          <a:bodyPr/>
          <a:lstStyle>
            <a:lvl1pPr>
              <a:defRPr/>
            </a:lvl1pPr>
          </a:lstStyle>
          <a:p>
            <a:fld id="{0178767C-9E25-4F86-B5A2-90BD7ED6A46D}" type="slidenum">
              <a:rPr lang="en-US"/>
              <a:pPr/>
              <a:t>‹#›</a:t>
            </a:fld>
            <a:endParaRPr lang="en-US"/>
          </a:p>
        </p:txBody>
      </p:sp>
      <p:sp>
        <p:nvSpPr>
          <p:cNvPr id="9" name="Date Placeholder 8"/>
          <p:cNvSpPr>
            <a:spLocks noGrp="1"/>
          </p:cNvSpPr>
          <p:nvPr>
            <p:ph type="dt" sz="half" idx="12"/>
          </p:nvPr>
        </p:nvSpPr>
        <p:spPr/>
        <p:txBody>
          <a:bodyPr/>
          <a:lstStyle>
            <a:lvl1pPr>
              <a:defRPr/>
            </a:lvl1pPr>
          </a:lstStyle>
          <a:p>
            <a:fld id="{815D311E-1FAE-43CE-A82C-B037FCF22322}" type="datetime1">
              <a:rPr lang="vi-VN" smtClean="0"/>
              <a:pPr/>
              <a:t>15/03/2016</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Footer Placeholder 2"/>
          <p:cNvSpPr>
            <a:spLocks noGrp="1"/>
          </p:cNvSpPr>
          <p:nvPr>
            <p:ph type="ftr" sz="quarter" idx="10"/>
          </p:nvPr>
        </p:nvSpPr>
        <p:spPr/>
        <p:txBody>
          <a:bodyPr/>
          <a:lstStyle>
            <a:lvl1pPr>
              <a:defRPr/>
            </a:lvl1pPr>
          </a:lstStyle>
          <a:p>
            <a:r>
              <a:rPr lang="en-US"/>
              <a:t>Company Logo</a:t>
            </a:r>
          </a:p>
        </p:txBody>
      </p:sp>
      <p:sp>
        <p:nvSpPr>
          <p:cNvPr id="4" name="Slide Number Placeholder 3"/>
          <p:cNvSpPr>
            <a:spLocks noGrp="1"/>
          </p:cNvSpPr>
          <p:nvPr>
            <p:ph type="sldNum" sz="quarter" idx="11"/>
          </p:nvPr>
        </p:nvSpPr>
        <p:spPr/>
        <p:txBody>
          <a:bodyPr/>
          <a:lstStyle>
            <a:lvl1pPr>
              <a:defRPr/>
            </a:lvl1pPr>
          </a:lstStyle>
          <a:p>
            <a:fld id="{F1B0B662-EB6D-4C10-988A-6779C70D766F}" type="slidenum">
              <a:rPr lang="en-US"/>
              <a:pPr/>
              <a:t>‹#›</a:t>
            </a:fld>
            <a:endParaRPr lang="en-US"/>
          </a:p>
        </p:txBody>
      </p:sp>
      <p:sp>
        <p:nvSpPr>
          <p:cNvPr id="5" name="Date Placeholder 4"/>
          <p:cNvSpPr>
            <a:spLocks noGrp="1"/>
          </p:cNvSpPr>
          <p:nvPr>
            <p:ph type="dt" sz="half" idx="12"/>
          </p:nvPr>
        </p:nvSpPr>
        <p:spPr/>
        <p:txBody>
          <a:bodyPr/>
          <a:lstStyle>
            <a:lvl1pPr>
              <a:defRPr/>
            </a:lvl1pPr>
          </a:lstStyle>
          <a:p>
            <a:fld id="{E1494482-41A5-45BC-879C-027E8BB1F3D1}" type="datetime1">
              <a:rPr lang="vi-VN" smtClean="0"/>
              <a:pPr/>
              <a:t>15/03/2016</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Company Logo</a:t>
            </a:r>
          </a:p>
        </p:txBody>
      </p:sp>
      <p:sp>
        <p:nvSpPr>
          <p:cNvPr id="3" name="Slide Number Placeholder 2"/>
          <p:cNvSpPr>
            <a:spLocks noGrp="1"/>
          </p:cNvSpPr>
          <p:nvPr>
            <p:ph type="sldNum" sz="quarter" idx="11"/>
          </p:nvPr>
        </p:nvSpPr>
        <p:spPr/>
        <p:txBody>
          <a:bodyPr/>
          <a:lstStyle>
            <a:lvl1pPr>
              <a:defRPr/>
            </a:lvl1pPr>
          </a:lstStyle>
          <a:p>
            <a:fld id="{F3B5911A-7CD1-404A-B764-ADFF88635733}" type="slidenum">
              <a:rPr lang="en-US"/>
              <a:pPr/>
              <a:t>‹#›</a:t>
            </a:fld>
            <a:endParaRPr lang="en-US"/>
          </a:p>
        </p:txBody>
      </p:sp>
      <p:sp>
        <p:nvSpPr>
          <p:cNvPr id="4" name="Date Placeholder 3"/>
          <p:cNvSpPr>
            <a:spLocks noGrp="1"/>
          </p:cNvSpPr>
          <p:nvPr>
            <p:ph type="dt" sz="half" idx="12"/>
          </p:nvPr>
        </p:nvSpPr>
        <p:spPr/>
        <p:txBody>
          <a:bodyPr/>
          <a:lstStyle>
            <a:lvl1pPr>
              <a:defRPr/>
            </a:lvl1pPr>
          </a:lstStyle>
          <a:p>
            <a:fld id="{82169EB1-6F19-4FE8-A676-52EA6A50590C}" type="datetime1">
              <a:rPr lang="vi-VN" smtClean="0"/>
              <a:pPr/>
              <a:t>15/03/2016</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0070E920-7BA4-4873-BFF0-50532E5CCC84}"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DA675FAC-606B-4280-9E1B-EEB767D4ED76}" type="datetime1">
              <a:rPr lang="vi-VN" smtClean="0"/>
              <a:pPr/>
              <a:t>15/03/2016</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94EFCBB8-69AC-4F25-8770-7A84ECA0B73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22B3CCAF-F69C-4F70-BFBB-7E15F4A1CB46}" type="datetime1">
              <a:rPr lang="vi-VN" smtClean="0"/>
              <a:pPr/>
              <a:t>15/03/2016</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345D6B93-00ED-4AF2-ACA0-B112255593E4}"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879E9F65-E449-43EA-8B42-2F1E04774341}" type="datetime1">
              <a:rPr lang="vi-VN" smtClean="0"/>
              <a:pPr/>
              <a:t>15/03/2016</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152400"/>
            <a:ext cx="2114550" cy="62484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304800" y="152400"/>
            <a:ext cx="6191250" cy="6248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9CB6B95B-D71F-4480-9048-1A10802CA8C9}"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BD4A52D8-C9BD-43A1-BF3C-E2E4F4B8B58A}" type="datetime1">
              <a:rPr lang="vi-VN" smtClean="0"/>
              <a:pPr/>
              <a:t>15/03/2016</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458200" cy="5635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152525"/>
            <a:ext cx="8229600" cy="5248275"/>
          </a:xfrm>
        </p:spPr>
        <p:txBody>
          <a:bodyPr/>
          <a:lstStyle/>
          <a:p>
            <a:r>
              <a:rPr lang="en-US" smtClean="0"/>
              <a:t>Click icon to add table</a:t>
            </a:r>
            <a:endParaRPr lang="vi-VN"/>
          </a:p>
        </p:txBody>
      </p:sp>
      <p:sp>
        <p:nvSpPr>
          <p:cNvPr id="4" name="Footer Placeholder 3"/>
          <p:cNvSpPr>
            <a:spLocks noGrp="1"/>
          </p:cNvSpPr>
          <p:nvPr>
            <p:ph type="ftr" sz="quarter" idx="10"/>
          </p:nvPr>
        </p:nvSpPr>
        <p:spPr>
          <a:xfrm>
            <a:off x="5867400" y="6461125"/>
            <a:ext cx="2895600" cy="320675"/>
          </a:xfrm>
        </p:spPr>
        <p:txBody>
          <a:bodyPr/>
          <a:lstStyle>
            <a:lvl1pPr>
              <a:defRPr/>
            </a:lvl1pPr>
          </a:lstStyle>
          <a:p>
            <a:r>
              <a:rPr lang="en-US"/>
              <a:t>Company Logo</a:t>
            </a:r>
          </a:p>
        </p:txBody>
      </p:sp>
      <p:sp>
        <p:nvSpPr>
          <p:cNvPr id="5" name="Slide Number Placeholder 4"/>
          <p:cNvSpPr>
            <a:spLocks noGrp="1"/>
          </p:cNvSpPr>
          <p:nvPr>
            <p:ph type="sldNum" sz="quarter" idx="11"/>
          </p:nvPr>
        </p:nvSpPr>
        <p:spPr>
          <a:xfrm>
            <a:off x="3505200" y="6461125"/>
            <a:ext cx="2133600" cy="320675"/>
          </a:xfrm>
        </p:spPr>
        <p:txBody>
          <a:bodyPr/>
          <a:lstStyle>
            <a:lvl1pPr>
              <a:defRPr/>
            </a:lvl1pPr>
          </a:lstStyle>
          <a:p>
            <a:fld id="{0CA5AE36-A8AA-4BF2-A2E4-9BD243C66736}" type="slidenum">
              <a:rPr lang="en-US"/>
              <a:pPr/>
              <a:t>‹#›</a:t>
            </a:fld>
            <a:endParaRPr lang="en-US"/>
          </a:p>
        </p:txBody>
      </p:sp>
      <p:sp>
        <p:nvSpPr>
          <p:cNvPr id="6" name="Date Placeholder 5"/>
          <p:cNvSpPr>
            <a:spLocks noGrp="1"/>
          </p:cNvSpPr>
          <p:nvPr>
            <p:ph type="dt" sz="half" idx="12"/>
          </p:nvPr>
        </p:nvSpPr>
        <p:spPr>
          <a:xfrm>
            <a:off x="14288" y="838200"/>
            <a:ext cx="8458200" cy="228600"/>
          </a:xfrm>
        </p:spPr>
        <p:txBody>
          <a:bodyPr/>
          <a:lstStyle>
            <a:lvl1pPr>
              <a:defRPr/>
            </a:lvl1pPr>
          </a:lstStyle>
          <a:p>
            <a:fld id="{9AD24D85-43BE-4C5F-961F-22A6162D6880}" type="datetime1">
              <a:rPr lang="vi-VN" smtClean="0"/>
              <a:pPr/>
              <a:t>15/03/2016</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9" name="Rectangle 15"/>
          <p:cNvSpPr>
            <a:spLocks noChangeArrowheads="1"/>
          </p:cNvSpPr>
          <p:nvPr/>
        </p:nvSpPr>
        <p:spPr bwMode="ltGray">
          <a:xfrm>
            <a:off x="0" y="0"/>
            <a:ext cx="9144000" cy="836613"/>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w="9525">
            <a:noFill/>
            <a:miter lim="800000"/>
            <a:headEnd/>
            <a:tailEnd/>
          </a:ln>
          <a:effectLst/>
        </p:spPr>
        <p:txBody>
          <a:bodyPr wrap="none" anchor="ctr"/>
          <a:lstStyle/>
          <a:p>
            <a:endParaRPr lang="vi-VN"/>
          </a:p>
        </p:txBody>
      </p:sp>
      <p:sp>
        <p:nvSpPr>
          <p:cNvPr id="1027" name="Rectangle 3"/>
          <p:cNvSpPr>
            <a:spLocks noGrp="1" noChangeArrowheads="1"/>
          </p:cNvSpPr>
          <p:nvPr>
            <p:ph type="body" idx="1"/>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Rectangle 5"/>
          <p:cNvSpPr>
            <a:spLocks noGrp="1" noChangeArrowheads="1"/>
          </p:cNvSpPr>
          <p:nvPr>
            <p:ph type="ftr" sz="quarter" idx="3"/>
          </p:nvPr>
        </p:nvSpPr>
        <p:spPr bwMode="auto">
          <a:xfrm>
            <a:off x="5867400" y="6461125"/>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a:latin typeface="+mj-lt"/>
              </a:defRPr>
            </a:lvl1pPr>
          </a:lstStyle>
          <a:p>
            <a:r>
              <a:rPr lang="en-US"/>
              <a:t>Company Logo</a:t>
            </a:r>
          </a:p>
        </p:txBody>
      </p:sp>
      <p:sp>
        <p:nvSpPr>
          <p:cNvPr id="1030" name="Rectangle 6"/>
          <p:cNvSpPr>
            <a:spLocks noGrp="1" noChangeArrowheads="1"/>
          </p:cNvSpPr>
          <p:nvPr>
            <p:ph type="sldNum" sz="quarter" idx="4"/>
          </p:nvPr>
        </p:nvSpPr>
        <p:spPr bwMode="auto">
          <a:xfrm>
            <a:off x="3505200" y="646112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atin typeface="+mj-lt"/>
              </a:defRPr>
            </a:lvl1pPr>
          </a:lstStyle>
          <a:p>
            <a:fld id="{9430586F-D9DE-40E7-ABDF-D872690EEF60}" type="slidenum">
              <a:rPr lang="en-US"/>
              <a:pPr/>
              <a:t>‹#›</a:t>
            </a:fld>
            <a:endParaRPr lang="en-US"/>
          </a:p>
        </p:txBody>
      </p:sp>
      <p:sp>
        <p:nvSpPr>
          <p:cNvPr id="1026" name="Rectangle 2"/>
          <p:cNvSpPr>
            <a:spLocks noGrp="1" noChangeArrowheads="1"/>
          </p:cNvSpPr>
          <p:nvPr>
            <p:ph type="title"/>
          </p:nvPr>
        </p:nvSpPr>
        <p:spPr bwMode="white">
          <a:xfrm>
            <a:off x="304800" y="152400"/>
            <a:ext cx="8458200" cy="5635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40" name="Text Box 16"/>
          <p:cNvSpPr txBox="1">
            <a:spLocks noChangeArrowheads="1"/>
          </p:cNvSpPr>
          <p:nvPr/>
        </p:nvSpPr>
        <p:spPr bwMode="gray">
          <a:xfrm>
            <a:off x="0" y="838200"/>
            <a:ext cx="9144000" cy="244475"/>
          </a:xfrm>
          <a:prstGeom prst="rect">
            <a:avLst/>
          </a:prstGeom>
          <a:solidFill>
            <a:schemeClr val="accent2"/>
          </a:solidFill>
          <a:ln w="9525">
            <a:noFill/>
            <a:miter lim="800000"/>
            <a:headEnd/>
            <a:tailEnd/>
          </a:ln>
          <a:effectLst/>
        </p:spPr>
        <p:txBody>
          <a:bodyPr>
            <a:spAutoFit/>
          </a:bodyPr>
          <a:lstStyle/>
          <a:p>
            <a:pPr>
              <a:spcBef>
                <a:spcPct val="50000"/>
              </a:spcBef>
            </a:pPr>
            <a:endParaRPr lang="vi-VN" sz="1000" b="1">
              <a:solidFill>
                <a:schemeClr val="bg1"/>
              </a:solidFill>
              <a:latin typeface="Verdana" pitchFamily="34" charset="0"/>
            </a:endParaRPr>
          </a:p>
        </p:txBody>
      </p:sp>
      <p:sp>
        <p:nvSpPr>
          <p:cNvPr id="1028" name="Rectangle 4"/>
          <p:cNvSpPr>
            <a:spLocks noGrp="1" noChangeArrowheads="1"/>
          </p:cNvSpPr>
          <p:nvPr>
            <p:ph type="dt" sz="half" idx="2"/>
          </p:nvPr>
        </p:nvSpPr>
        <p:spPr bwMode="gray">
          <a:xfrm>
            <a:off x="14288" y="838200"/>
            <a:ext cx="84582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chemeClr val="bg1"/>
                </a:solidFill>
                <a:latin typeface="+mj-lt"/>
              </a:defRPr>
            </a:lvl1pPr>
          </a:lstStyle>
          <a:p>
            <a:fld id="{812A37F7-6573-4684-AA42-5D64812008F8}" type="datetime1">
              <a:rPr lang="vi-VN" smtClean="0"/>
              <a:pPr/>
              <a:t>15/03/2016</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rtl="0" eaLnBrk="1" fontAlgn="base" hangingPunct="1">
        <a:spcBef>
          <a:spcPct val="0"/>
        </a:spcBef>
        <a:spcAft>
          <a:spcPct val="0"/>
        </a:spcAft>
        <a:defRPr sz="3200" b="1">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323528" y="120749"/>
            <a:ext cx="8458200" cy="715963"/>
          </a:xfrm>
        </p:spPr>
        <p:txBody>
          <a:bodyPr/>
          <a:lstStyle/>
          <a:p>
            <a:r>
              <a:rPr lang="en-US" sz="1600" smtClean="0">
                <a:latin typeface="Times New Roman" pitchFamily="18" charset="0"/>
                <a:cs typeface="Times New Roman" pitchFamily="18" charset="0"/>
              </a:rPr>
              <a:t/>
            </a:r>
            <a:br>
              <a:rPr lang="en-US" sz="1600" smtClean="0">
                <a:latin typeface="Times New Roman" pitchFamily="18" charset="0"/>
                <a:cs typeface="Times New Roman" pitchFamily="18" charset="0"/>
              </a:rPr>
            </a:br>
            <a:r>
              <a:rPr lang="en-US" sz="2000" smtClean="0">
                <a:latin typeface="Times New Roman" pitchFamily="18" charset="0"/>
                <a:cs typeface="Times New Roman" pitchFamily="18" charset="0"/>
              </a:rPr>
              <a:t>ỦY BAN NHÂN DÂN TP. HCM</a:t>
            </a:r>
            <a:br>
              <a:rPr lang="en-US" sz="2000" smtClean="0">
                <a:latin typeface="Times New Roman" pitchFamily="18" charset="0"/>
                <a:cs typeface="Times New Roman" pitchFamily="18" charset="0"/>
              </a:rPr>
            </a:br>
            <a:r>
              <a:rPr lang="en-US" sz="2000" spc="300" smtClean="0">
                <a:ln w="11430" cmpd="sng">
                  <a:solidFill>
                    <a:schemeClr val="accent1">
                      <a:tint val="10000"/>
                    </a:schemeClr>
                  </a:solidFill>
                  <a:prstDash val="solid"/>
                  <a:miter lim="800000"/>
                </a:ln>
                <a:solidFill>
                  <a:srgbClr val="FFFF00"/>
                </a:solidFill>
                <a:effectLst>
                  <a:glow rad="45500">
                    <a:schemeClr val="accent1">
                      <a:satMod val="220000"/>
                      <a:alpha val="35000"/>
                    </a:schemeClr>
                  </a:glow>
                </a:effectLst>
                <a:latin typeface="Times New Roman" pitchFamily="18" charset="0"/>
                <a:cs typeface="Times New Roman" pitchFamily="18" charset="0"/>
              </a:rPr>
              <a:t>TRƯỜNG CĐKT LÝ TỰ TRỌNG</a:t>
            </a:r>
            <a:r>
              <a:rPr lang="en-US" sz="2000" smtClean="0">
                <a:latin typeface="Times New Roman" pitchFamily="18" charset="0"/>
                <a:cs typeface="Times New Roman" pitchFamily="18" charset="0"/>
              </a:rPr>
              <a:t/>
            </a:r>
            <a:br>
              <a:rPr lang="en-US" sz="2000" smtClean="0">
                <a:latin typeface="Times New Roman" pitchFamily="18" charset="0"/>
                <a:cs typeface="Times New Roman" pitchFamily="18" charset="0"/>
              </a:rPr>
            </a:br>
            <a:endParaRPr lang="en-US" sz="2000">
              <a:latin typeface="Times New Roman" pitchFamily="18" charset="0"/>
              <a:cs typeface="Times New Roman" pitchFamily="18" charset="0"/>
            </a:endParaRPr>
          </a:p>
        </p:txBody>
      </p:sp>
      <p:sp>
        <p:nvSpPr>
          <p:cNvPr id="70659" name="Rectangle 3"/>
          <p:cNvSpPr>
            <a:spLocks noGrp="1" noChangeArrowheads="1"/>
          </p:cNvSpPr>
          <p:nvPr>
            <p:ph type="body" idx="1"/>
          </p:nvPr>
        </p:nvSpPr>
        <p:spPr>
          <a:xfrm>
            <a:off x="0" y="1214422"/>
            <a:ext cx="9001156" cy="5432346"/>
          </a:xfrm>
        </p:spPr>
        <p:txBody>
          <a:bodyPr/>
          <a:lstStyle/>
          <a:p>
            <a:pPr lvl="1" algn="ctr">
              <a:lnSpc>
                <a:spcPct val="80000"/>
              </a:lnSpc>
              <a:buNone/>
            </a:pPr>
            <a:endParaRPr lang="en-US" sz="3200" b="1" smtClean="0">
              <a:latin typeface="Times New Roman" pitchFamily="18" charset="0"/>
              <a:cs typeface="Times New Roman" pitchFamily="18" charset="0"/>
            </a:endParaRPr>
          </a:p>
          <a:p>
            <a:pPr lvl="1" algn="ctr">
              <a:lnSpc>
                <a:spcPct val="80000"/>
              </a:lnSpc>
              <a:buNone/>
            </a:pPr>
            <a:r>
              <a:rPr lang="vi-VN" sz="2300" b="1">
                <a:latin typeface="Times New Roman" pitchFamily="18" charset="0"/>
                <a:cs typeface="Times New Roman" pitchFamily="18" charset="0"/>
              </a:rPr>
              <a:t>BÁO </a:t>
            </a:r>
            <a:r>
              <a:rPr lang="vi-VN" sz="2300" b="1" smtClean="0">
                <a:latin typeface="Times New Roman" pitchFamily="18" charset="0"/>
                <a:cs typeface="Times New Roman" pitchFamily="18" charset="0"/>
              </a:rPr>
              <a:t>CÁO</a:t>
            </a:r>
            <a:endParaRPr lang="vi-VN" sz="2300" b="1">
              <a:latin typeface="Times New Roman" pitchFamily="18" charset="0"/>
              <a:cs typeface="Times New Roman" pitchFamily="18" charset="0"/>
            </a:endParaRPr>
          </a:p>
          <a:p>
            <a:pPr lvl="1" algn="ctr">
              <a:lnSpc>
                <a:spcPct val="80000"/>
              </a:lnSpc>
              <a:buNone/>
            </a:pPr>
            <a:r>
              <a:rPr lang="vi-VN" sz="2300" b="1" smtClean="0">
                <a:latin typeface="Times New Roman" pitchFamily="18" charset="0"/>
                <a:cs typeface="Times New Roman" pitchFamily="18" charset="0"/>
              </a:rPr>
              <a:t>ĐỀ </a:t>
            </a:r>
            <a:r>
              <a:rPr lang="vi-VN" sz="2300" b="1">
                <a:latin typeface="Times New Roman" pitchFamily="18" charset="0"/>
                <a:cs typeface="Times New Roman" pitchFamily="18" charset="0"/>
              </a:rPr>
              <a:t>TÀI KHOA HỌC VÀ CÔNG NGHỆ CẤP TRƯỜNG</a:t>
            </a:r>
          </a:p>
          <a:p>
            <a:pPr lvl="1" algn="ctr">
              <a:lnSpc>
                <a:spcPct val="80000"/>
              </a:lnSpc>
              <a:buNone/>
            </a:pPr>
            <a:endParaRPr lang="en-US" sz="2400" b="1" smtClean="0">
              <a:latin typeface="Times New Roman" pitchFamily="18" charset="0"/>
              <a:cs typeface="Times New Roman" pitchFamily="18" charset="0"/>
            </a:endParaRPr>
          </a:p>
          <a:p>
            <a:pPr lvl="1" algn="ctr">
              <a:buNone/>
            </a:pPr>
            <a:r>
              <a:rPr lang="en-US" sz="3200" b="1" u="sng" err="1" smtClean="0">
                <a:latin typeface="Times New Roman" pitchFamily="18" charset="0"/>
                <a:cs typeface="Times New Roman" pitchFamily="18" charset="0"/>
              </a:rPr>
              <a:t>Đề</a:t>
            </a:r>
            <a:r>
              <a:rPr lang="en-US" sz="3200" b="1" u="sng" smtClean="0">
                <a:latin typeface="Times New Roman" pitchFamily="18" charset="0"/>
                <a:cs typeface="Times New Roman" pitchFamily="18" charset="0"/>
              </a:rPr>
              <a:t> </a:t>
            </a:r>
            <a:r>
              <a:rPr lang="en-US" sz="3200" b="1" u="sng" err="1" smtClean="0">
                <a:latin typeface="Times New Roman" pitchFamily="18" charset="0"/>
                <a:cs typeface="Times New Roman" pitchFamily="18" charset="0"/>
              </a:rPr>
              <a:t>tài</a:t>
            </a:r>
            <a:r>
              <a:rPr lang="en-US" sz="3200" b="1" smtClean="0">
                <a:latin typeface="Times New Roman" pitchFamily="18" charset="0"/>
                <a:cs typeface="Times New Roman" pitchFamily="18" charset="0"/>
              </a:rPr>
              <a:t>: </a:t>
            </a:r>
            <a:r>
              <a:rPr lang="vi-VN" sz="3400" b="1">
                <a:latin typeface="Times New Roman" panose="02020603050405020304" pitchFamily="18" charset="0"/>
                <a:cs typeface="Times New Roman" panose="02020603050405020304" pitchFamily="18" charset="0"/>
              </a:rPr>
              <a:t>THIẾT KẾ, THI CÔNG BỘ </a:t>
            </a:r>
          </a:p>
          <a:p>
            <a:pPr lvl="1" algn="ctr">
              <a:buNone/>
            </a:pPr>
            <a:r>
              <a:rPr lang="vi-VN" sz="3400" b="1">
                <a:latin typeface="Times New Roman" panose="02020603050405020304" pitchFamily="18" charset="0"/>
                <a:cs typeface="Times New Roman" panose="02020603050405020304" pitchFamily="18" charset="0"/>
              </a:rPr>
              <a:t>ĐÁNH PAN MÔ HÌNH HỆ THỐNG</a:t>
            </a:r>
          </a:p>
          <a:p>
            <a:pPr lvl="1" algn="ctr">
              <a:buNone/>
            </a:pPr>
            <a:r>
              <a:rPr lang="vi-VN" sz="3400" b="1">
                <a:latin typeface="Times New Roman" panose="02020603050405020304" pitchFamily="18" charset="0"/>
                <a:cs typeface="Times New Roman" panose="02020603050405020304" pitchFamily="18" charset="0"/>
              </a:rPr>
              <a:t>PHANH ABS KẾT NỐI VỚI MÁY TÍNH</a:t>
            </a:r>
          </a:p>
          <a:p>
            <a:pPr lvl="1">
              <a:buNone/>
            </a:pPr>
            <a:endParaRPr lang="en-US" sz="2400" smtClean="0">
              <a:latin typeface="Times New Roman" pitchFamily="18" charset="0"/>
              <a:cs typeface="Times New Roman" pitchFamily="18" charset="0"/>
            </a:endParaRPr>
          </a:p>
          <a:p>
            <a:pPr lvl="1">
              <a:buNone/>
            </a:pPr>
            <a:r>
              <a:rPr lang="vi-VN" sz="2400" smtClean="0">
                <a:latin typeface="Times New Roman" pitchFamily="18" charset="0"/>
                <a:cs typeface="Times New Roman" pitchFamily="18" charset="0"/>
              </a:rPr>
              <a:t>Chủ </a:t>
            </a:r>
            <a:r>
              <a:rPr lang="vi-VN" sz="2400">
                <a:latin typeface="Times New Roman" pitchFamily="18" charset="0"/>
                <a:cs typeface="Times New Roman" pitchFamily="18" charset="0"/>
              </a:rPr>
              <a:t>nhiệm đề tài: </a:t>
            </a:r>
            <a:r>
              <a:rPr lang="en-US" sz="2400" b="1" smtClean="0">
                <a:latin typeface="Times New Roman" pitchFamily="18" charset="0"/>
                <a:cs typeface="Times New Roman" pitchFamily="18" charset="0"/>
              </a:rPr>
              <a:t>Th.S</a:t>
            </a:r>
            <a:r>
              <a:rPr lang="vi-VN" sz="2400" b="1" smtClean="0">
                <a:latin typeface="Times New Roman" pitchFamily="18" charset="0"/>
                <a:cs typeface="Times New Roman" pitchFamily="18" charset="0"/>
              </a:rPr>
              <a:t> </a:t>
            </a:r>
            <a:r>
              <a:rPr lang="vi-VN" sz="2400" b="1">
                <a:latin typeface="Times New Roman" pitchFamily="18" charset="0"/>
                <a:cs typeface="Times New Roman" pitchFamily="18" charset="0"/>
              </a:rPr>
              <a:t>NGUYỄN </a:t>
            </a:r>
            <a:r>
              <a:rPr lang="en-US" sz="2400" b="1" smtClean="0">
                <a:latin typeface="Times New Roman" pitchFamily="18" charset="0"/>
                <a:cs typeface="Times New Roman" pitchFamily="18" charset="0"/>
              </a:rPr>
              <a:t>NGỌC PHƯƠNG</a:t>
            </a:r>
            <a:endParaRPr lang="en-US" sz="2400" b="1" smtClean="0">
              <a:latin typeface="Times New Roman" pitchFamily="18" charset="0"/>
              <a:cs typeface="Times New Roman" pitchFamily="18" charset="0"/>
            </a:endParaRPr>
          </a:p>
          <a:p>
            <a:pPr lvl="1" algn="ctr">
              <a:lnSpc>
                <a:spcPct val="80000"/>
              </a:lnSpc>
              <a:buNone/>
            </a:pPr>
            <a:endParaRPr lang="en-US" sz="2400" smtClean="0">
              <a:latin typeface="Times New Roman" pitchFamily="18" charset="0"/>
              <a:cs typeface="Times New Roman" pitchFamily="18" charset="0"/>
            </a:endParaRPr>
          </a:p>
          <a:p>
            <a:pPr lvl="1" algn="ctr">
              <a:lnSpc>
                <a:spcPct val="80000"/>
              </a:lnSpc>
              <a:buNone/>
            </a:pPr>
            <a:r>
              <a:rPr lang="en-US" sz="2400" smtClean="0">
                <a:latin typeface="Times New Roman" pitchFamily="18" charset="0"/>
                <a:cs typeface="Times New Roman" pitchFamily="18" charset="0"/>
              </a:rPr>
              <a:t>TP</a:t>
            </a:r>
            <a:r>
              <a:rPr lang="en-US" sz="2400" smtClean="0">
                <a:latin typeface="Times New Roman" pitchFamily="18" charset="0"/>
                <a:cs typeface="Times New Roman" pitchFamily="18" charset="0"/>
              </a:rPr>
              <a:t>. HCM </a:t>
            </a:r>
            <a:r>
              <a:rPr lang="en-US" sz="2400" smtClean="0">
                <a:latin typeface="Times New Roman" pitchFamily="18" charset="0"/>
                <a:cs typeface="Times New Roman" pitchFamily="18" charset="0"/>
              </a:rPr>
              <a:t>03-2016 </a:t>
            </a:r>
            <a:endParaRPr lang="en-US" sz="2400">
              <a:latin typeface="Times New Roman" pitchFamily="18" charset="0"/>
              <a:cs typeface="Times New Roman" pitchFamily="18" charset="0"/>
            </a:endParaRPr>
          </a:p>
        </p:txBody>
      </p:sp>
      <p:sp>
        <p:nvSpPr>
          <p:cNvPr id="5" name="Slide Number Placeholder 4"/>
          <p:cNvSpPr>
            <a:spLocks noGrp="1"/>
          </p:cNvSpPr>
          <p:nvPr>
            <p:ph type="sldNum" sz="quarter" idx="11"/>
          </p:nvPr>
        </p:nvSpPr>
        <p:spPr>
          <a:xfrm>
            <a:off x="3563888" y="6646768"/>
            <a:ext cx="2133600" cy="320675"/>
          </a:xfrm>
        </p:spPr>
        <p:txBody>
          <a:bodyPr/>
          <a:lstStyle/>
          <a:p>
            <a:fld id="{02279548-18FC-4BE1-89E3-80F3BF121172}"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484784"/>
            <a:ext cx="8229600" cy="4868763"/>
          </a:xfrm>
        </p:spPr>
        <p:txBody>
          <a:bodyPr/>
          <a:lstStyle/>
          <a:p>
            <a:pPr algn="just"/>
            <a:endParaRPr lang="en-US" sz="2400" smtClean="0">
              <a:solidFill>
                <a:schemeClr val="tx2"/>
              </a:solidFill>
              <a:latin typeface="Times New Roman"/>
              <a:ea typeface="Calibri"/>
            </a:endParaRPr>
          </a:p>
          <a:p>
            <a:pPr marL="0" indent="0" algn="just">
              <a:buNone/>
            </a:pPr>
            <a:r>
              <a:rPr lang="en-US" smtClean="0">
                <a:solidFill>
                  <a:schemeClr val="tx2"/>
                </a:solidFill>
                <a:latin typeface="Times New Roman" pitchFamily="18" charset="0"/>
                <a:cs typeface="Times New Roman" pitchFamily="18" charset="0"/>
              </a:rPr>
              <a:t>          </a:t>
            </a:r>
            <a:endParaRPr lang="en-US" b="1">
              <a:solidFill>
                <a:schemeClr val="tx2"/>
              </a:solidFill>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02279548-18FC-4BE1-89E3-80F3BF121172}" type="slidenum">
              <a:rPr lang="en-US" smtClean="0"/>
              <a:pPr/>
              <a:t>2</a:t>
            </a:fld>
            <a:endParaRPr lang="en-US"/>
          </a:p>
        </p:txBody>
      </p:sp>
      <p:sp>
        <p:nvSpPr>
          <p:cNvPr id="6" name="Rectangle 5"/>
          <p:cNvSpPr/>
          <p:nvPr/>
        </p:nvSpPr>
        <p:spPr>
          <a:xfrm>
            <a:off x="0" y="116632"/>
            <a:ext cx="2920992" cy="658963"/>
          </a:xfrm>
          <a:prstGeom prst="rect">
            <a:avLst/>
          </a:prstGeom>
        </p:spPr>
        <p:txBody>
          <a:bodyPr wrap="none">
            <a:spAutoFit/>
          </a:bodyPr>
          <a:lstStyle/>
          <a:p>
            <a:pPr>
              <a:lnSpc>
                <a:spcPct val="150000"/>
              </a:lnSpc>
            </a:pPr>
            <a:r>
              <a:rPr lang="vi-VN" sz="2800" spc="30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Mục tiêu đề tài</a:t>
            </a:r>
            <a:endParaRPr lang="en-US" sz="2800" spc="300">
              <a:ln w="11430" cmpd="sng">
                <a:solidFill>
                  <a:schemeClr val="accent1">
                    <a:tint val="10000"/>
                  </a:schemeClr>
                </a:solidFill>
                <a:prstDash val="solid"/>
                <a:miter lim="800000"/>
              </a:ln>
              <a:solidFill>
                <a:srgbClr val="FFFF00"/>
              </a:solidFill>
              <a:effectLst>
                <a:glow rad="45500">
                  <a:schemeClr val="accent1">
                    <a:satMod val="220000"/>
                    <a:alpha val="35000"/>
                  </a:schemeClr>
                </a:glow>
              </a:effectLst>
              <a:latin typeface=".VnTimeH" pitchFamily="34" charset="0"/>
            </a:endParaRPr>
          </a:p>
        </p:txBody>
      </p:sp>
      <p:sp>
        <p:nvSpPr>
          <p:cNvPr id="41" name="AutoShape 6"/>
          <p:cNvSpPr>
            <a:spLocks noChangeArrowheads="1"/>
          </p:cNvSpPr>
          <p:nvPr/>
        </p:nvSpPr>
        <p:spPr bwMode="auto">
          <a:xfrm>
            <a:off x="304800" y="2903958"/>
            <a:ext cx="8136904" cy="2430042"/>
          </a:xfrm>
          <a:prstGeom prst="flowChartPreparation">
            <a:avLst/>
          </a:prstGeom>
          <a:gradFill rotWithShape="1">
            <a:gsLst>
              <a:gs pos="0">
                <a:srgbClr val="D2E6C0"/>
              </a:gs>
              <a:gs pos="100000">
                <a:schemeClr val="bg1"/>
              </a:gs>
            </a:gsLst>
            <a:lin ang="5400000" scaled="1"/>
          </a:gradFill>
          <a:ln w="9525">
            <a:solidFill>
              <a:srgbClr val="00CCFF"/>
            </a:solidFill>
            <a:miter lim="800000"/>
            <a:headEnd/>
            <a:tailEnd/>
          </a:ln>
        </p:spPr>
        <p:txBody>
          <a:bodyPr wrap="none" anchor="ctr"/>
          <a:lstStyle>
            <a:defPPr>
              <a:defRPr lang="en-US"/>
            </a:defPPr>
            <a:lvl1pPr algn="ctr" rtl="0" fontAlgn="base">
              <a:spcBef>
                <a:spcPct val="0"/>
              </a:spcBef>
              <a:spcAft>
                <a:spcPct val="0"/>
              </a:spcAft>
              <a:defRPr b="1" kern="1200">
                <a:solidFill>
                  <a:schemeClr val="tx1"/>
                </a:solidFill>
                <a:latin typeface="Arial" panose="020B0604020202020204" pitchFamily="34" charset="0"/>
                <a:ea typeface="+mn-ea"/>
                <a:cs typeface="+mn-cs"/>
              </a:defRPr>
            </a:lvl1pPr>
            <a:lvl2pPr marL="457200" algn="ctr" rtl="0" fontAlgn="base">
              <a:spcBef>
                <a:spcPct val="0"/>
              </a:spcBef>
              <a:spcAft>
                <a:spcPct val="0"/>
              </a:spcAft>
              <a:defRPr b="1" kern="1200">
                <a:solidFill>
                  <a:schemeClr val="tx1"/>
                </a:solidFill>
                <a:latin typeface="Arial" panose="020B0604020202020204" pitchFamily="34" charset="0"/>
                <a:ea typeface="+mn-ea"/>
                <a:cs typeface="+mn-cs"/>
              </a:defRPr>
            </a:lvl2pPr>
            <a:lvl3pPr marL="914400" algn="ctr" rtl="0" fontAlgn="base">
              <a:spcBef>
                <a:spcPct val="0"/>
              </a:spcBef>
              <a:spcAft>
                <a:spcPct val="0"/>
              </a:spcAft>
              <a:defRPr b="1" kern="1200">
                <a:solidFill>
                  <a:schemeClr val="tx1"/>
                </a:solidFill>
                <a:latin typeface="Arial" panose="020B0604020202020204" pitchFamily="34" charset="0"/>
                <a:ea typeface="+mn-ea"/>
                <a:cs typeface="+mn-cs"/>
              </a:defRPr>
            </a:lvl3pPr>
            <a:lvl4pPr marL="1371600" algn="ctr" rtl="0" fontAlgn="base">
              <a:spcBef>
                <a:spcPct val="0"/>
              </a:spcBef>
              <a:spcAft>
                <a:spcPct val="0"/>
              </a:spcAft>
              <a:defRPr b="1" kern="1200">
                <a:solidFill>
                  <a:schemeClr val="tx1"/>
                </a:solidFill>
                <a:latin typeface="Arial" panose="020B0604020202020204" pitchFamily="34" charset="0"/>
                <a:ea typeface="+mn-ea"/>
                <a:cs typeface="+mn-cs"/>
              </a:defRPr>
            </a:lvl4pPr>
            <a:lvl5pPr marL="1828800" algn="ctr" rtl="0" fontAlgn="base">
              <a:spcBef>
                <a:spcPct val="0"/>
              </a:spcBef>
              <a:spcAft>
                <a:spcPct val="0"/>
              </a:spcAft>
              <a:defRPr b="1" kern="1200">
                <a:solidFill>
                  <a:schemeClr val="tx1"/>
                </a:solidFill>
                <a:latin typeface="Arial" panose="020B0604020202020204" pitchFamily="34" charset="0"/>
                <a:ea typeface="+mn-ea"/>
                <a:cs typeface="+mn-cs"/>
              </a:defRPr>
            </a:lvl5pPr>
            <a:lvl6pPr marL="2286000" algn="l" defTabSz="914400" rtl="0" eaLnBrk="1" latinLnBrk="0" hangingPunct="1">
              <a:defRPr b="1" kern="1200">
                <a:solidFill>
                  <a:schemeClr val="tx1"/>
                </a:solidFill>
                <a:latin typeface="Arial" panose="020B0604020202020204" pitchFamily="34" charset="0"/>
                <a:ea typeface="+mn-ea"/>
                <a:cs typeface="+mn-cs"/>
              </a:defRPr>
            </a:lvl6pPr>
            <a:lvl7pPr marL="2743200" algn="l" defTabSz="914400" rtl="0" eaLnBrk="1" latinLnBrk="0" hangingPunct="1">
              <a:defRPr b="1" kern="1200">
                <a:solidFill>
                  <a:schemeClr val="tx1"/>
                </a:solidFill>
                <a:latin typeface="Arial" panose="020B0604020202020204" pitchFamily="34" charset="0"/>
                <a:ea typeface="+mn-ea"/>
                <a:cs typeface="+mn-cs"/>
              </a:defRPr>
            </a:lvl7pPr>
            <a:lvl8pPr marL="3200400" algn="l" defTabSz="914400" rtl="0" eaLnBrk="1" latinLnBrk="0" hangingPunct="1">
              <a:defRPr b="1" kern="1200">
                <a:solidFill>
                  <a:schemeClr val="tx1"/>
                </a:solidFill>
                <a:latin typeface="Arial" panose="020B0604020202020204" pitchFamily="34" charset="0"/>
                <a:ea typeface="+mn-ea"/>
                <a:cs typeface="+mn-cs"/>
              </a:defRPr>
            </a:lvl8pPr>
            <a:lvl9pPr marL="3657600" algn="l" defTabSz="914400" rtl="0" eaLnBrk="1" latinLnBrk="0" hangingPunct="1">
              <a:defRPr b="1" kern="1200">
                <a:solidFill>
                  <a:schemeClr val="tx1"/>
                </a:solidFill>
                <a:latin typeface="Arial" panose="020B0604020202020204" pitchFamily="34" charset="0"/>
                <a:ea typeface="+mn-ea"/>
                <a:cs typeface="+mn-cs"/>
              </a:defRPr>
            </a:lvl9pPr>
          </a:lstStyle>
          <a:p>
            <a:pPr eaLnBrk="1" hangingPunct="1"/>
            <a:r>
              <a:rPr lang="vi-VN" sz="3000"/>
              <a:t> </a:t>
            </a:r>
            <a:r>
              <a:rPr lang="vi-VN" sz="3000"/>
              <a:t>THIẾT KẾ, THI CÔNG BỘ </a:t>
            </a:r>
          </a:p>
          <a:p>
            <a:pPr eaLnBrk="1" hangingPunct="1"/>
            <a:r>
              <a:rPr lang="vi-VN" sz="3000"/>
              <a:t>ĐÁNH PAN MÔ HÌNH HỆ THỐNG</a:t>
            </a:r>
          </a:p>
          <a:p>
            <a:pPr eaLnBrk="1" hangingPunct="1"/>
            <a:r>
              <a:rPr lang="vi-VN" sz="3000"/>
              <a:t>PHANH ABS KẾT NỐI VỚI MÁY TÍNH</a:t>
            </a:r>
            <a:endParaRPr lang="vi-VN" sz="3000"/>
          </a:p>
        </p:txBody>
      </p:sp>
    </p:spTree>
    <p:extLst>
      <p:ext uri="{BB962C8B-B14F-4D97-AF65-F5344CB8AC3E}">
        <p14:creationId xmlns:p14="http://schemas.microsoft.com/office/powerpoint/2010/main" val="2603109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16632"/>
            <a:ext cx="4727576" cy="658963"/>
          </a:xfrm>
          <a:prstGeom prst="rect">
            <a:avLst/>
          </a:prstGeom>
        </p:spPr>
        <p:txBody>
          <a:bodyPr wrap="none">
            <a:spAutoFit/>
          </a:bodyPr>
          <a:lstStyle/>
          <a:p>
            <a:pPr>
              <a:lnSpc>
                <a:spcPct val="150000"/>
              </a:lnSpc>
            </a:pPr>
            <a:r>
              <a:rPr lang="vi-VN" sz="2800" spc="30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Tính cấp thiết của đề tài </a:t>
            </a:r>
            <a:endParaRPr lang="en-US" sz="2800" spc="300">
              <a:ln w="11430" cmpd="sng">
                <a:solidFill>
                  <a:schemeClr val="accent1">
                    <a:tint val="10000"/>
                  </a:schemeClr>
                </a:solidFill>
                <a:prstDash val="solid"/>
                <a:miter lim="800000"/>
              </a:ln>
              <a:solidFill>
                <a:srgbClr val="FFFF00"/>
              </a:solidFill>
              <a:effectLst>
                <a:glow rad="45500">
                  <a:schemeClr val="accent1">
                    <a:satMod val="220000"/>
                    <a:alpha val="35000"/>
                  </a:schemeClr>
                </a:glow>
              </a:effectLst>
              <a:latin typeface=".VnTimeH" pitchFamily="34" charset="0"/>
            </a:endParaRPr>
          </a:p>
        </p:txBody>
      </p:sp>
      <p:sp>
        <p:nvSpPr>
          <p:cNvPr id="2" name="Down Arrow 1"/>
          <p:cNvSpPr/>
          <p:nvPr/>
        </p:nvSpPr>
        <p:spPr>
          <a:xfrm rot="16200000">
            <a:off x="599692" y="1457709"/>
            <a:ext cx="400074" cy="98985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Down Arrow 42"/>
          <p:cNvSpPr/>
          <p:nvPr/>
        </p:nvSpPr>
        <p:spPr>
          <a:xfrm rot="16200000">
            <a:off x="599692" y="4505709"/>
            <a:ext cx="400074" cy="98985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524000" y="1295400"/>
            <a:ext cx="7620000" cy="2862322"/>
          </a:xfrm>
          <a:prstGeom prst="rect">
            <a:avLst/>
          </a:prstGeom>
        </p:spPr>
        <p:txBody>
          <a:bodyPr wrap="square">
            <a:spAutoFit/>
          </a:bodyPr>
          <a:lstStyle/>
          <a:p>
            <a:r>
              <a:rPr lang="vi-VN" sz="3000" smtClean="0"/>
              <a:t>Mô </a:t>
            </a:r>
            <a:r>
              <a:rPr lang="vi-VN" sz="3000"/>
              <a:t>hình hệ thống phanh  ABS  bao gồm : ECU ( Electronic Control Unit ) , bộ chấp hành và các cơ cấu điều khiển khác điều khiển bằng điện tử tạo điều kiện cho sinh viên tiếp cận với các công nghệ mới một cách trực quan , sinh động </a:t>
            </a:r>
            <a:r>
              <a:rPr lang="vi-VN" sz="3000" smtClean="0"/>
              <a:t>nhất</a:t>
            </a:r>
            <a:r>
              <a:rPr lang="en-US" sz="3000" smtClean="0"/>
              <a:t>.</a:t>
            </a:r>
            <a:r>
              <a:rPr lang="vi-VN" sz="3000" smtClean="0"/>
              <a:t> </a:t>
            </a:r>
            <a:endParaRPr lang="en-US" sz="3000"/>
          </a:p>
        </p:txBody>
      </p:sp>
      <p:sp>
        <p:nvSpPr>
          <p:cNvPr id="44" name="Rectangle 43"/>
          <p:cNvSpPr/>
          <p:nvPr/>
        </p:nvSpPr>
        <p:spPr>
          <a:xfrm>
            <a:off x="1524000" y="4652724"/>
            <a:ext cx="7620000" cy="1938992"/>
          </a:xfrm>
          <a:prstGeom prst="rect">
            <a:avLst/>
          </a:prstGeom>
        </p:spPr>
        <p:txBody>
          <a:bodyPr wrap="square">
            <a:spAutoFit/>
          </a:bodyPr>
          <a:lstStyle/>
          <a:p>
            <a:r>
              <a:rPr lang="vi-VN" sz="3000" smtClean="0"/>
              <a:t>Trên </a:t>
            </a:r>
            <a:r>
              <a:rPr lang="vi-VN" sz="3000"/>
              <a:t>mô hình , giảng viên </a:t>
            </a:r>
            <a:r>
              <a:rPr lang="vi-VN" sz="3000" smtClean="0"/>
              <a:t>có </a:t>
            </a:r>
            <a:r>
              <a:rPr lang="vi-VN" sz="3000"/>
              <a:t>thể tự tạo ra những hư hỏng giả định từ </a:t>
            </a:r>
            <a:r>
              <a:rPr lang="en-US" sz="3000" smtClean="0"/>
              <a:t>máy tính cá nhân qua </a:t>
            </a:r>
            <a:r>
              <a:rPr lang="vi-VN" sz="3000" smtClean="0"/>
              <a:t>đó </a:t>
            </a:r>
            <a:r>
              <a:rPr lang="vi-VN" sz="3000"/>
              <a:t>giúp việc dạy và học tốt hơn , thực tế </a:t>
            </a:r>
            <a:r>
              <a:rPr lang="vi-VN" sz="3000" smtClean="0"/>
              <a:t>hơn</a:t>
            </a:r>
            <a:r>
              <a:rPr lang="en-US" sz="3000" smtClean="0"/>
              <a:t>.</a:t>
            </a:r>
            <a:r>
              <a:rPr lang="vi-VN" sz="3000" smtClean="0"/>
              <a:t> </a:t>
            </a:r>
            <a:endParaRPr lang="en-US" sz="3000"/>
          </a:p>
        </p:txBody>
      </p:sp>
    </p:spTree>
    <p:extLst>
      <p:ext uri="{BB962C8B-B14F-4D97-AF65-F5344CB8AC3E}">
        <p14:creationId xmlns:p14="http://schemas.microsoft.com/office/powerpoint/2010/main" val="23685510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484784"/>
            <a:ext cx="8229600" cy="4868763"/>
          </a:xfrm>
        </p:spPr>
        <p:txBody>
          <a:bodyPr/>
          <a:lstStyle/>
          <a:p>
            <a:pPr algn="just"/>
            <a:endParaRPr lang="en-US" sz="2400" smtClean="0">
              <a:solidFill>
                <a:schemeClr val="tx2"/>
              </a:solidFill>
              <a:latin typeface="Times New Roman"/>
              <a:ea typeface="Calibri"/>
            </a:endParaRPr>
          </a:p>
          <a:p>
            <a:pPr marL="0" indent="0" algn="just">
              <a:buNone/>
            </a:pPr>
            <a:r>
              <a:rPr lang="en-US" smtClean="0">
                <a:solidFill>
                  <a:schemeClr val="tx2"/>
                </a:solidFill>
                <a:latin typeface="Times New Roman" pitchFamily="18" charset="0"/>
                <a:cs typeface="Times New Roman" pitchFamily="18" charset="0"/>
              </a:rPr>
              <a:t>          </a:t>
            </a:r>
            <a:endParaRPr lang="en-US" b="1">
              <a:solidFill>
                <a:schemeClr val="tx2"/>
              </a:solidFill>
              <a:latin typeface="Times New Roman" pitchFamily="18" charset="0"/>
              <a:cs typeface="Times New Roman" pitchFamily="18" charset="0"/>
            </a:endParaRPr>
          </a:p>
        </p:txBody>
      </p:sp>
      <p:sp>
        <p:nvSpPr>
          <p:cNvPr id="6" name="Rectangle 5"/>
          <p:cNvSpPr/>
          <p:nvPr/>
        </p:nvSpPr>
        <p:spPr>
          <a:xfrm>
            <a:off x="827415" y="-196102"/>
            <a:ext cx="7273145" cy="1384995"/>
          </a:xfrm>
          <a:prstGeom prst="rect">
            <a:avLst/>
          </a:prstGeom>
        </p:spPr>
        <p:txBody>
          <a:bodyPr wrap="none">
            <a:spAutoFit/>
          </a:bodyPr>
          <a:lstStyle/>
          <a:p>
            <a:pPr algn="ctr">
              <a:lnSpc>
                <a:spcPct val="150000"/>
              </a:lnSpc>
            </a:pPr>
            <a:r>
              <a:rPr lang="vi-VN" sz="2800" spc="30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Tổng quan </a:t>
            </a:r>
            <a:r>
              <a:rPr lang="vi-VN" sz="2800" spc="300" smtClean="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tình hình </a:t>
            </a:r>
            <a:r>
              <a:rPr lang="en-US" sz="2800" spc="300" smtClean="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NC </a:t>
            </a:r>
            <a:r>
              <a:rPr lang="vi-VN" sz="2800" spc="300" smtClean="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thuộc </a:t>
            </a:r>
            <a:r>
              <a:rPr lang="vi-VN" sz="2800" spc="30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lĩnh </a:t>
            </a:r>
            <a:r>
              <a:rPr lang="vi-VN" sz="2800" spc="300" smtClean="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vực</a:t>
            </a:r>
            <a:r>
              <a:rPr lang="en-US" sz="2800" spc="300" smtClean="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
            </a:r>
            <a:br>
              <a:rPr lang="en-US" sz="2800" spc="300" smtClean="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br>
            <a:r>
              <a:rPr lang="vi-VN" sz="2800" spc="300" smtClean="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 </a:t>
            </a:r>
            <a:r>
              <a:rPr lang="vi-VN" sz="2800" spc="30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của đề tài ở trong và </a:t>
            </a:r>
            <a:r>
              <a:rPr lang="en-US" sz="2800" spc="300" smtClean="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ngoài nước</a:t>
            </a:r>
            <a:endParaRPr lang="en-US" sz="2800" spc="300">
              <a:ln w="11430" cmpd="sng">
                <a:solidFill>
                  <a:schemeClr val="accent1">
                    <a:tint val="10000"/>
                  </a:schemeClr>
                </a:solidFill>
                <a:prstDash val="solid"/>
                <a:miter lim="800000"/>
              </a:ln>
              <a:solidFill>
                <a:srgbClr val="FFFF00"/>
              </a:solidFill>
              <a:effectLst>
                <a:glow rad="45500">
                  <a:schemeClr val="accent1">
                    <a:satMod val="220000"/>
                    <a:alpha val="35000"/>
                  </a:schemeClr>
                </a:glow>
              </a:effectLst>
              <a:latin typeface=".VnTimeH" pitchFamily="34" charset="0"/>
            </a:endParaRPr>
          </a:p>
        </p:txBody>
      </p:sp>
      <p:sp>
        <p:nvSpPr>
          <p:cNvPr id="42" name="Down Arrow 41"/>
          <p:cNvSpPr/>
          <p:nvPr/>
        </p:nvSpPr>
        <p:spPr>
          <a:xfrm rot="16200000">
            <a:off x="429383" y="1457709"/>
            <a:ext cx="400074" cy="98985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185862" y="1241279"/>
            <a:ext cx="7924800" cy="3785652"/>
          </a:xfrm>
          <a:prstGeom prst="rect">
            <a:avLst/>
          </a:prstGeom>
        </p:spPr>
        <p:txBody>
          <a:bodyPr wrap="square">
            <a:spAutoFit/>
          </a:bodyPr>
          <a:lstStyle/>
          <a:p>
            <a:r>
              <a:rPr lang="vi-VN" sz="3000" b="1"/>
              <a:t>Ngoài nước </a:t>
            </a:r>
          </a:p>
          <a:p>
            <a:r>
              <a:rPr lang="vi-VN" sz="3000"/>
              <a:t>    </a:t>
            </a:r>
            <a:r>
              <a:rPr lang="en-US" sz="3000" smtClean="0"/>
              <a:t>Năm </a:t>
            </a:r>
            <a:r>
              <a:rPr lang="vi-VN" sz="3000" smtClean="0"/>
              <a:t>1978</a:t>
            </a:r>
            <a:r>
              <a:rPr lang="en-US" sz="3000" smtClean="0"/>
              <a:t>,</a:t>
            </a:r>
            <a:r>
              <a:rPr lang="vi-VN" sz="3000" smtClean="0"/>
              <a:t> </a:t>
            </a:r>
            <a:r>
              <a:rPr lang="vi-VN" sz="3000"/>
              <a:t>lần đầu tiên trên ô tô ứng dụng hệ thống ABS  điện. Hệ thống ABS  áp dụng lần đầu tiên trên xe ô tô là dòng xe S-serie của Mercedes-Benz vào năm </a:t>
            </a:r>
            <a:r>
              <a:rPr lang="vi-VN" sz="3000" smtClean="0"/>
              <a:t>1978</a:t>
            </a:r>
            <a:r>
              <a:rPr lang="en-US" sz="3000" smtClean="0"/>
              <a:t>,</a:t>
            </a:r>
            <a:r>
              <a:rPr lang="vi-VN" sz="3000" smtClean="0"/>
              <a:t> </a:t>
            </a:r>
            <a:r>
              <a:rPr lang="vi-VN" sz="3000"/>
              <a:t>sau đấy thì được áp dụng trên cả những phương tiện khác kể cả mô tô nhưng dựa trên loại má phanh có tính ăn mềm.</a:t>
            </a:r>
          </a:p>
        </p:txBody>
      </p:sp>
    </p:spTree>
    <p:extLst>
      <p:ext uri="{BB962C8B-B14F-4D97-AF65-F5344CB8AC3E}">
        <p14:creationId xmlns:p14="http://schemas.microsoft.com/office/powerpoint/2010/main" val="32734666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484784"/>
            <a:ext cx="8229600" cy="4868763"/>
          </a:xfrm>
        </p:spPr>
        <p:txBody>
          <a:bodyPr/>
          <a:lstStyle/>
          <a:p>
            <a:pPr algn="just"/>
            <a:endParaRPr lang="en-US" sz="2400" smtClean="0">
              <a:solidFill>
                <a:schemeClr val="tx2"/>
              </a:solidFill>
              <a:latin typeface="Times New Roman"/>
              <a:ea typeface="Calibri"/>
            </a:endParaRPr>
          </a:p>
          <a:p>
            <a:pPr marL="0" indent="0" algn="just">
              <a:buNone/>
            </a:pPr>
            <a:r>
              <a:rPr lang="en-US" smtClean="0">
                <a:solidFill>
                  <a:schemeClr val="tx2"/>
                </a:solidFill>
                <a:latin typeface="Times New Roman" pitchFamily="18" charset="0"/>
                <a:cs typeface="Times New Roman" pitchFamily="18" charset="0"/>
              </a:rPr>
              <a:t>          </a:t>
            </a:r>
            <a:endParaRPr lang="en-US" b="1">
              <a:solidFill>
                <a:schemeClr val="tx2"/>
              </a:solidFill>
              <a:latin typeface="Times New Roman" pitchFamily="18" charset="0"/>
              <a:cs typeface="Times New Roman" pitchFamily="18" charset="0"/>
            </a:endParaRPr>
          </a:p>
        </p:txBody>
      </p:sp>
      <p:sp>
        <p:nvSpPr>
          <p:cNvPr id="6" name="Rectangle 5"/>
          <p:cNvSpPr/>
          <p:nvPr/>
        </p:nvSpPr>
        <p:spPr>
          <a:xfrm>
            <a:off x="827415" y="-196102"/>
            <a:ext cx="7273145" cy="1384995"/>
          </a:xfrm>
          <a:prstGeom prst="rect">
            <a:avLst/>
          </a:prstGeom>
        </p:spPr>
        <p:txBody>
          <a:bodyPr wrap="none">
            <a:spAutoFit/>
          </a:bodyPr>
          <a:lstStyle/>
          <a:p>
            <a:pPr algn="ctr">
              <a:lnSpc>
                <a:spcPct val="150000"/>
              </a:lnSpc>
            </a:pPr>
            <a:r>
              <a:rPr lang="vi-VN" sz="2800" spc="30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Tổng quan </a:t>
            </a:r>
            <a:r>
              <a:rPr lang="vi-VN" sz="2800" spc="300" smtClean="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tình hình </a:t>
            </a:r>
            <a:r>
              <a:rPr lang="en-US" sz="2800" spc="300" smtClean="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NC </a:t>
            </a:r>
            <a:r>
              <a:rPr lang="vi-VN" sz="2800" spc="300" smtClean="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thuộc </a:t>
            </a:r>
            <a:r>
              <a:rPr lang="vi-VN" sz="2800" spc="30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lĩnh </a:t>
            </a:r>
            <a:r>
              <a:rPr lang="vi-VN" sz="2800" spc="300" smtClean="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vực</a:t>
            </a:r>
            <a:r>
              <a:rPr lang="en-US" sz="2800" spc="300" smtClean="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
            </a:r>
            <a:br>
              <a:rPr lang="en-US" sz="2800" spc="300" smtClean="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br>
            <a:r>
              <a:rPr lang="vi-VN" sz="2800" spc="300" smtClean="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 </a:t>
            </a:r>
            <a:r>
              <a:rPr lang="vi-VN" sz="2800" spc="30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của đề tài ở trong và </a:t>
            </a:r>
            <a:r>
              <a:rPr lang="en-US" sz="2800" spc="300" smtClean="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ngoài nước</a:t>
            </a:r>
            <a:endParaRPr lang="en-US" sz="2800" spc="300">
              <a:ln w="11430" cmpd="sng">
                <a:solidFill>
                  <a:schemeClr val="accent1">
                    <a:tint val="10000"/>
                  </a:schemeClr>
                </a:solidFill>
                <a:prstDash val="solid"/>
                <a:miter lim="800000"/>
              </a:ln>
              <a:solidFill>
                <a:srgbClr val="FFFF00"/>
              </a:solidFill>
              <a:effectLst>
                <a:glow rad="45500">
                  <a:schemeClr val="accent1">
                    <a:satMod val="220000"/>
                    <a:alpha val="35000"/>
                  </a:schemeClr>
                </a:glow>
              </a:effectLst>
              <a:latin typeface=".VnTimeH" pitchFamily="34" charset="0"/>
            </a:endParaRPr>
          </a:p>
        </p:txBody>
      </p:sp>
      <p:sp>
        <p:nvSpPr>
          <p:cNvPr id="42" name="Down Arrow 41"/>
          <p:cNvSpPr/>
          <p:nvPr/>
        </p:nvSpPr>
        <p:spPr>
          <a:xfrm rot="16200000">
            <a:off x="429383" y="1457709"/>
            <a:ext cx="400074" cy="98985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1110060" y="1278075"/>
            <a:ext cx="8049864" cy="5170646"/>
          </a:xfrm>
          <a:prstGeom prst="rect">
            <a:avLst/>
          </a:prstGeom>
        </p:spPr>
        <p:txBody>
          <a:bodyPr wrap="square">
            <a:spAutoFit/>
          </a:bodyPr>
          <a:lstStyle/>
          <a:p>
            <a:r>
              <a:rPr lang="vi-VN" sz="3000" b="1"/>
              <a:t>Trong nước </a:t>
            </a:r>
          </a:p>
          <a:p>
            <a:pPr marL="457200" indent="-457200">
              <a:buFont typeface="Wingdings" panose="05000000000000000000" pitchFamily="2" charset="2"/>
              <a:buChar char="Ø"/>
            </a:pPr>
            <a:r>
              <a:rPr lang="vi-VN" sz="3000"/>
              <a:t>Hệ thống phanh ABS  được ứng dụng ngày càng rộng rãi trên ô tô tại thị trường Việt Nam, do đó việc tạo ra các trang thiết bị ứng dụng giảng dạy tại các trường kỹ thuật ngày càng có vai trò quan </a:t>
            </a:r>
            <a:r>
              <a:rPr lang="vi-VN" sz="3000" smtClean="0"/>
              <a:t>trọng</a:t>
            </a:r>
            <a:r>
              <a:rPr lang="en-US" sz="3000" smtClean="0"/>
              <a:t>.</a:t>
            </a:r>
          </a:p>
          <a:p>
            <a:pPr marL="457200" indent="-457200">
              <a:buFont typeface="Wingdings" panose="05000000000000000000" pitchFamily="2" charset="2"/>
              <a:buChar char="Ø"/>
            </a:pPr>
            <a:endParaRPr lang="en-US" sz="3000" smtClean="0"/>
          </a:p>
          <a:p>
            <a:pPr marL="457200" indent="-457200">
              <a:buFont typeface="Wingdings" panose="05000000000000000000" pitchFamily="2" charset="2"/>
              <a:buChar char="Ø"/>
            </a:pPr>
            <a:r>
              <a:rPr lang="vi-VN" sz="3000"/>
              <a:t>Một số các trường Đại Học lớn như Sư phạm kỹ thuật TP. HCM, Bách Khoa Hà Nội đã thực hiện các mô hình ABS  ứng dụng vào giảng dạy nhưng giá thành rất </a:t>
            </a:r>
            <a:r>
              <a:rPr lang="vi-VN" sz="3000" smtClean="0"/>
              <a:t>cao</a:t>
            </a:r>
            <a:r>
              <a:rPr lang="en-US" sz="3000" smtClean="0"/>
              <a:t>.</a:t>
            </a:r>
            <a:endParaRPr lang="vi-VN" sz="3000"/>
          </a:p>
        </p:txBody>
      </p:sp>
    </p:spTree>
    <p:extLst>
      <p:ext uri="{BB962C8B-B14F-4D97-AF65-F5344CB8AC3E}">
        <p14:creationId xmlns:p14="http://schemas.microsoft.com/office/powerpoint/2010/main" val="8511998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484784"/>
            <a:ext cx="8229600" cy="4868763"/>
          </a:xfrm>
        </p:spPr>
        <p:txBody>
          <a:bodyPr/>
          <a:lstStyle/>
          <a:p>
            <a:pPr algn="just"/>
            <a:endParaRPr lang="en-US" sz="2400" smtClean="0">
              <a:solidFill>
                <a:schemeClr val="tx2"/>
              </a:solidFill>
              <a:latin typeface="Times New Roman"/>
              <a:ea typeface="Calibri"/>
            </a:endParaRPr>
          </a:p>
          <a:p>
            <a:pPr marL="0" indent="0" algn="just">
              <a:buNone/>
            </a:pPr>
            <a:r>
              <a:rPr lang="en-US" smtClean="0">
                <a:solidFill>
                  <a:schemeClr val="tx2"/>
                </a:solidFill>
                <a:latin typeface="Times New Roman" pitchFamily="18" charset="0"/>
                <a:cs typeface="Times New Roman" pitchFamily="18" charset="0"/>
              </a:rPr>
              <a:t>          </a:t>
            </a:r>
            <a:endParaRPr lang="en-US" b="1">
              <a:solidFill>
                <a:schemeClr val="tx2"/>
              </a:solidFill>
              <a:latin typeface="Times New Roman" pitchFamily="18" charset="0"/>
              <a:cs typeface="Times New Roman" pitchFamily="18" charset="0"/>
            </a:endParaRPr>
          </a:p>
        </p:txBody>
      </p:sp>
      <p:sp>
        <p:nvSpPr>
          <p:cNvPr id="6" name="Rectangle 5"/>
          <p:cNvSpPr/>
          <p:nvPr/>
        </p:nvSpPr>
        <p:spPr>
          <a:xfrm>
            <a:off x="-67862" y="-196102"/>
            <a:ext cx="9063700" cy="738664"/>
          </a:xfrm>
          <a:prstGeom prst="rect">
            <a:avLst/>
          </a:prstGeom>
        </p:spPr>
        <p:txBody>
          <a:bodyPr wrap="none">
            <a:spAutoFit/>
          </a:bodyPr>
          <a:lstStyle/>
          <a:p>
            <a:pPr algn="ctr">
              <a:lnSpc>
                <a:spcPct val="150000"/>
              </a:lnSpc>
            </a:pPr>
            <a:r>
              <a:rPr lang="vi-VN" sz="2800" spc="30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Bảng kê học phần ứng dụng kết quả đề tài </a:t>
            </a:r>
            <a:r>
              <a:rPr lang="en-US" sz="2800" spc="300" smtClean="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NCKH</a:t>
            </a:r>
            <a:endParaRPr lang="en-US" sz="2800" spc="300">
              <a:ln w="11430" cmpd="sng">
                <a:solidFill>
                  <a:schemeClr val="accent1">
                    <a:tint val="10000"/>
                  </a:schemeClr>
                </a:solidFill>
                <a:prstDash val="solid"/>
                <a:miter lim="800000"/>
              </a:ln>
              <a:solidFill>
                <a:srgbClr val="FFFF00"/>
              </a:solidFill>
              <a:effectLst>
                <a:glow rad="45500">
                  <a:schemeClr val="accent1">
                    <a:satMod val="220000"/>
                    <a:alpha val="35000"/>
                  </a:schemeClr>
                </a:glow>
              </a:effectLst>
              <a:latin typeface=".VnTimeH"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328123514"/>
              </p:ext>
            </p:extLst>
          </p:nvPr>
        </p:nvGraphicFramePr>
        <p:xfrm>
          <a:off x="1" y="1066801"/>
          <a:ext cx="9143998" cy="4609119"/>
        </p:xfrm>
        <a:graphic>
          <a:graphicData uri="http://schemas.openxmlformats.org/drawingml/2006/table">
            <a:tbl>
              <a:tblPr firstRow="1" firstCol="1" bandRow="1">
                <a:tableStyleId>{5C22544A-7EE6-4342-B048-85BDC9FD1C3A}</a:tableStyleId>
              </a:tblPr>
              <a:tblGrid>
                <a:gridCol w="517896"/>
                <a:gridCol w="1729996"/>
                <a:gridCol w="2314006"/>
                <a:gridCol w="888872"/>
                <a:gridCol w="2849351"/>
                <a:gridCol w="843877"/>
              </a:tblGrid>
              <a:tr h="1272217">
                <a:tc>
                  <a:txBody>
                    <a:bodyPr/>
                    <a:lstStyle/>
                    <a:p>
                      <a:pPr algn="ctr">
                        <a:lnSpc>
                          <a:spcPct val="115000"/>
                        </a:lnSpc>
                        <a:spcAft>
                          <a:spcPts val="0"/>
                        </a:spcAft>
                      </a:pPr>
                      <a:r>
                        <a:rPr lang="vi-VN" sz="1900">
                          <a:effectLst/>
                        </a:rPr>
                        <a:t>TT</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vi-VN" sz="1900">
                          <a:effectLst/>
                        </a:rPr>
                        <a:t>BẬC</a:t>
                      </a:r>
                      <a:endParaRPr lang="en-US" sz="1900">
                        <a:effectLst/>
                      </a:endParaRPr>
                    </a:p>
                    <a:p>
                      <a:pPr algn="ctr">
                        <a:lnSpc>
                          <a:spcPct val="115000"/>
                        </a:lnSpc>
                        <a:spcAft>
                          <a:spcPts val="0"/>
                        </a:spcAft>
                      </a:pPr>
                      <a:r>
                        <a:rPr lang="vi-VN" sz="1900">
                          <a:effectLst/>
                        </a:rPr>
                        <a:t> ĐÀO TẠO</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vi-VN" sz="1900">
                          <a:effectLst/>
                        </a:rPr>
                        <a:t>TÊN HỌC PHẦN</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vi-VN" sz="1900">
                          <a:effectLst/>
                        </a:rPr>
                        <a:t>SỐ ĐVHT</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vi-VN" sz="1900">
                          <a:effectLst/>
                        </a:rPr>
                        <a:t>TÊN BÀI</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vi-VN" sz="1900">
                          <a:effectLst/>
                        </a:rPr>
                        <a:t>SỐ TIẾT</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tc>
              </a:tr>
              <a:tr h="835771">
                <a:tc>
                  <a:txBody>
                    <a:bodyPr/>
                    <a:lstStyle/>
                    <a:p>
                      <a:pPr algn="l">
                        <a:lnSpc>
                          <a:spcPct val="115000"/>
                        </a:lnSpc>
                        <a:spcAft>
                          <a:spcPts val="0"/>
                        </a:spcAft>
                      </a:pPr>
                      <a:r>
                        <a:rPr lang="vi-VN" sz="1900">
                          <a:effectLst/>
                        </a:rPr>
                        <a:t>2</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vi-VN" sz="1900">
                          <a:effectLst/>
                        </a:rPr>
                        <a:t>Cao đẳng</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en-US" sz="1900">
                          <a:effectLst/>
                        </a:rPr>
                        <a:t>Thực  tập ôtô </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US" sz="1900">
                          <a:effectLst/>
                        </a:rPr>
                        <a:t>03</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vi-VN" sz="1900">
                          <a:effectLst/>
                        </a:rPr>
                        <a:t>Bài </a:t>
                      </a:r>
                      <a:r>
                        <a:rPr lang="en-US" sz="1900" smtClean="0">
                          <a:effectLst/>
                        </a:rPr>
                        <a:t>6</a:t>
                      </a:r>
                      <a:r>
                        <a:rPr lang="vi-VN" sz="1900" smtClean="0">
                          <a:effectLst/>
                        </a:rPr>
                        <a:t>: </a:t>
                      </a:r>
                      <a:r>
                        <a:rPr lang="en-US" sz="1900" smtClean="0">
                          <a:effectLst/>
                        </a:rPr>
                        <a:t>H</a:t>
                      </a:r>
                      <a:r>
                        <a:rPr lang="vi-VN" sz="1900" smtClean="0">
                          <a:effectLst/>
                        </a:rPr>
                        <a:t>ệ thống phanh chống hãm cứng ABS </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US" sz="1900">
                          <a:effectLst/>
                        </a:rPr>
                        <a:t>05</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r>
              <a:tr h="1228914">
                <a:tc>
                  <a:txBody>
                    <a:bodyPr/>
                    <a:lstStyle/>
                    <a:p>
                      <a:pPr algn="l">
                        <a:lnSpc>
                          <a:spcPct val="115000"/>
                        </a:lnSpc>
                        <a:spcAft>
                          <a:spcPts val="0"/>
                        </a:spcAft>
                      </a:pPr>
                      <a:r>
                        <a:rPr lang="vi-VN" sz="1900">
                          <a:effectLst/>
                        </a:rPr>
                        <a:t>3</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vi-VN" sz="1900">
                          <a:effectLst/>
                        </a:rPr>
                        <a:t>Cao đẳng liên thông </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vi-VN" sz="1900">
                          <a:effectLst/>
                        </a:rPr>
                        <a:t>Thực tập khung gầm</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vi-VN" sz="1900">
                          <a:effectLst/>
                        </a:rPr>
                        <a:t>0</a:t>
                      </a:r>
                      <a:r>
                        <a:rPr lang="en-US" sz="1900">
                          <a:effectLst/>
                        </a:rPr>
                        <a:t>2</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c>
                  <a:txBody>
                    <a:bodyPr/>
                    <a:lstStyle/>
                    <a:p>
                      <a:pPr algn="l">
                        <a:lnSpc>
                          <a:spcPct val="115000"/>
                        </a:lnSpc>
                        <a:spcAft>
                          <a:spcPts val="1000"/>
                        </a:spcAft>
                      </a:pPr>
                      <a:r>
                        <a:rPr lang="vi-VN" sz="1900">
                          <a:effectLst/>
                        </a:rPr>
                        <a:t>Bài 2: Sơ đồ mạch điện hệ thống ABS  ở các hãng xe</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vi-VN" sz="1900">
                          <a:effectLst/>
                        </a:rPr>
                        <a:t>05</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r>
              <a:tr h="1272217">
                <a:tc>
                  <a:txBody>
                    <a:bodyPr/>
                    <a:lstStyle/>
                    <a:p>
                      <a:pPr algn="l">
                        <a:lnSpc>
                          <a:spcPct val="115000"/>
                        </a:lnSpc>
                        <a:spcAft>
                          <a:spcPts val="0"/>
                        </a:spcAft>
                      </a:pPr>
                      <a:r>
                        <a:rPr lang="vi-VN" sz="1900">
                          <a:effectLst/>
                        </a:rPr>
                        <a:t> </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vi-VN" sz="1900">
                          <a:effectLst/>
                        </a:rPr>
                        <a:t> </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vi-VN" sz="1900">
                          <a:effectLst/>
                        </a:rPr>
                        <a:t> </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c>
                  <a:txBody>
                    <a:bodyPr/>
                    <a:lstStyle/>
                    <a:p>
                      <a:pPr algn="l">
                        <a:lnSpc>
                          <a:spcPct val="115000"/>
                        </a:lnSpc>
                        <a:spcAft>
                          <a:spcPts val="0"/>
                        </a:spcAft>
                      </a:pPr>
                      <a:r>
                        <a:rPr lang="vi-VN" sz="1900">
                          <a:effectLst/>
                        </a:rPr>
                        <a:t> </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c>
                  <a:txBody>
                    <a:bodyPr/>
                    <a:lstStyle/>
                    <a:p>
                      <a:pPr algn="l">
                        <a:lnSpc>
                          <a:spcPct val="115000"/>
                        </a:lnSpc>
                        <a:spcAft>
                          <a:spcPts val="1000"/>
                        </a:spcAft>
                      </a:pPr>
                      <a:r>
                        <a:rPr lang="vi-VN" sz="1900">
                          <a:effectLst/>
                        </a:rPr>
                        <a:t>Bài 3: Hư hỏng và cách khắc phục</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vi-VN" sz="1900">
                          <a:effectLst/>
                        </a:rPr>
                        <a:t>05</a:t>
                      </a:r>
                      <a:endParaRPr lang="en-US" sz="19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2308738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r>
              <a:rPr lang="en-US" smtClean="0">
                <a:solidFill>
                  <a:schemeClr val="accent3"/>
                </a:solidFill>
                <a:latin typeface="Times New Roman" pitchFamily="18" charset="0"/>
                <a:cs typeface="Times New Roman" pitchFamily="18" charset="0"/>
              </a:rPr>
              <a:t>NỘI DUNG </a:t>
            </a:r>
            <a:endParaRPr lang="en-US">
              <a:solidFill>
                <a:schemeClr val="accent3"/>
              </a:solidFill>
              <a:latin typeface="Times New Roman" pitchFamily="18" charset="0"/>
              <a:cs typeface="Times New Roman" pitchFamily="18" charset="0"/>
            </a:endParaRPr>
          </a:p>
        </p:txBody>
      </p:sp>
      <p:sp>
        <p:nvSpPr>
          <p:cNvPr id="89091" name="Text Box 3"/>
          <p:cNvSpPr txBox="1">
            <a:spLocks noChangeArrowheads="1"/>
          </p:cNvSpPr>
          <p:nvPr/>
        </p:nvSpPr>
        <p:spPr bwMode="auto">
          <a:xfrm>
            <a:off x="1660525" y="722313"/>
            <a:ext cx="184150" cy="366712"/>
          </a:xfrm>
          <a:prstGeom prst="rect">
            <a:avLst/>
          </a:prstGeom>
          <a:noFill/>
          <a:ln w="9525">
            <a:noFill/>
            <a:miter lim="800000"/>
            <a:headEnd/>
            <a:tailEnd/>
          </a:ln>
          <a:effectLst/>
        </p:spPr>
        <p:txBody>
          <a:bodyPr wrap="none">
            <a:spAutoFit/>
          </a:bodyPr>
          <a:lstStyle/>
          <a:p>
            <a:endParaRPr lang="vi-VN"/>
          </a:p>
        </p:txBody>
      </p:sp>
      <p:sp>
        <p:nvSpPr>
          <p:cNvPr id="47" name="Slide Number Placeholder 46"/>
          <p:cNvSpPr>
            <a:spLocks noGrp="1"/>
          </p:cNvSpPr>
          <p:nvPr>
            <p:ph type="sldNum" sz="quarter" idx="11"/>
          </p:nvPr>
        </p:nvSpPr>
        <p:spPr/>
        <p:txBody>
          <a:bodyPr/>
          <a:lstStyle/>
          <a:p>
            <a:fld id="{02279548-18FC-4BE1-89E3-80F3BF121172}" type="slidenum">
              <a:rPr lang="en-US" smtClean="0"/>
              <a:pPr/>
              <a:t>7</a:t>
            </a:fld>
            <a:endParaRPr lang="en-US"/>
          </a:p>
        </p:txBody>
      </p:sp>
      <p:sp>
        <p:nvSpPr>
          <p:cNvPr id="2" name="Rectangle 1"/>
          <p:cNvSpPr/>
          <p:nvPr/>
        </p:nvSpPr>
        <p:spPr>
          <a:xfrm>
            <a:off x="-12469" y="2249716"/>
            <a:ext cx="9144000" cy="2246769"/>
          </a:xfrm>
          <a:prstGeom prst="rect">
            <a:avLst/>
          </a:prstGeom>
        </p:spPr>
        <p:txBody>
          <a:bodyPr wrap="square">
            <a:spAutoFit/>
          </a:bodyPr>
          <a:lstStyle/>
          <a:p>
            <a:pPr marL="342900" indent="-342900">
              <a:buFont typeface="Wingdings" panose="05000000000000000000" pitchFamily="2" charset="2"/>
              <a:buChar char="Ø"/>
            </a:pPr>
            <a:r>
              <a:rPr lang="vi-VN" sz="2800" b="1">
                <a:solidFill>
                  <a:schemeClr val="tx2"/>
                </a:solidFill>
                <a:latin typeface="Times New Roman" pitchFamily="18" charset="0"/>
                <a:cs typeface="Times New Roman" pitchFamily="18" charset="0"/>
              </a:rPr>
              <a:t>Chương </a:t>
            </a:r>
            <a:r>
              <a:rPr lang="vi-VN" sz="2800" b="1">
                <a:solidFill>
                  <a:schemeClr val="tx2"/>
                </a:solidFill>
                <a:latin typeface="Times New Roman" pitchFamily="18" charset="0"/>
                <a:cs typeface="Times New Roman" pitchFamily="18" charset="0"/>
              </a:rPr>
              <a:t>1 CƠ SỞ LÝ THUYẾT VỀ HỆ THỐNG  PHANH CHỐNG HÃM CỨNG  ( ABS )	</a:t>
            </a:r>
            <a:endParaRPr lang="en-US" sz="2800" b="1" smtClean="0">
              <a:solidFill>
                <a:schemeClr val="tx2"/>
              </a:solidFill>
              <a:latin typeface="Times New Roman" pitchFamily="18" charset="0"/>
              <a:cs typeface="Times New Roman" pitchFamily="18" charset="0"/>
            </a:endParaRPr>
          </a:p>
          <a:p>
            <a:pPr marL="342900" indent="-342900">
              <a:buFont typeface="Wingdings" panose="05000000000000000000" pitchFamily="2" charset="2"/>
              <a:buChar char="Ø"/>
            </a:pPr>
            <a:r>
              <a:rPr lang="vi-VN" sz="2800" b="1" smtClean="0">
                <a:solidFill>
                  <a:schemeClr val="tx2"/>
                </a:solidFill>
                <a:latin typeface="Times New Roman" pitchFamily="18" charset="0"/>
                <a:cs typeface="Times New Roman" pitchFamily="18" charset="0"/>
              </a:rPr>
              <a:t>Chương </a:t>
            </a:r>
            <a:r>
              <a:rPr lang="en-US" sz="2800" b="1" smtClean="0">
                <a:solidFill>
                  <a:schemeClr val="tx2"/>
                </a:solidFill>
                <a:latin typeface="Times New Roman" pitchFamily="18" charset="0"/>
                <a:cs typeface="Times New Roman" pitchFamily="18" charset="0"/>
              </a:rPr>
              <a:t>2</a:t>
            </a:r>
            <a:r>
              <a:rPr lang="vi-VN" sz="2800" b="1" smtClean="0">
                <a:solidFill>
                  <a:schemeClr val="tx2"/>
                </a:solidFill>
                <a:latin typeface="Times New Roman" pitchFamily="18" charset="0"/>
                <a:cs typeface="Times New Roman" pitchFamily="18" charset="0"/>
              </a:rPr>
              <a:t>  </a:t>
            </a:r>
            <a:r>
              <a:rPr lang="vi-VN" sz="2800" b="1">
                <a:solidFill>
                  <a:schemeClr val="tx2"/>
                </a:solidFill>
                <a:latin typeface="Times New Roman" pitchFamily="18" charset="0"/>
                <a:cs typeface="Times New Roman" pitchFamily="18" charset="0"/>
              </a:rPr>
              <a:t>THIẾT KẾ, THI CÔNG </a:t>
            </a:r>
            <a:r>
              <a:rPr lang="vi-VN" sz="2800" b="1">
                <a:solidFill>
                  <a:schemeClr val="tx2"/>
                </a:solidFill>
                <a:latin typeface="Times New Roman" pitchFamily="18" charset="0"/>
                <a:cs typeface="Times New Roman" pitchFamily="18" charset="0"/>
              </a:rPr>
              <a:t>BỘ </a:t>
            </a:r>
            <a:r>
              <a:rPr lang="vi-VN" sz="2800" b="1" smtClean="0">
                <a:solidFill>
                  <a:schemeClr val="tx2"/>
                </a:solidFill>
                <a:latin typeface="Times New Roman" pitchFamily="18" charset="0"/>
                <a:cs typeface="Times New Roman" pitchFamily="18" charset="0"/>
              </a:rPr>
              <a:t>ĐÁNH </a:t>
            </a:r>
            <a:r>
              <a:rPr lang="vi-VN" sz="2800" b="1">
                <a:solidFill>
                  <a:schemeClr val="tx2"/>
                </a:solidFill>
                <a:latin typeface="Times New Roman" pitchFamily="18" charset="0"/>
                <a:cs typeface="Times New Roman" pitchFamily="18" charset="0"/>
              </a:rPr>
              <a:t>PAN MÔ HÌNH </a:t>
            </a:r>
            <a:r>
              <a:rPr lang="vi-VN" sz="2800" b="1">
                <a:solidFill>
                  <a:schemeClr val="tx2"/>
                </a:solidFill>
                <a:latin typeface="Times New Roman" pitchFamily="18" charset="0"/>
                <a:cs typeface="Times New Roman" pitchFamily="18" charset="0"/>
              </a:rPr>
              <a:t>HỆ </a:t>
            </a:r>
            <a:r>
              <a:rPr lang="vi-VN" sz="2800" b="1" smtClean="0">
                <a:solidFill>
                  <a:schemeClr val="tx2"/>
                </a:solidFill>
                <a:latin typeface="Times New Roman" pitchFamily="18" charset="0"/>
                <a:cs typeface="Times New Roman" pitchFamily="18" charset="0"/>
              </a:rPr>
              <a:t>THỐNG</a:t>
            </a:r>
            <a:r>
              <a:rPr lang="en-US" sz="2800" b="1" smtClean="0">
                <a:solidFill>
                  <a:schemeClr val="tx2"/>
                </a:solidFill>
                <a:latin typeface="Times New Roman" pitchFamily="18" charset="0"/>
                <a:cs typeface="Times New Roman" pitchFamily="18" charset="0"/>
              </a:rPr>
              <a:t> </a:t>
            </a:r>
            <a:r>
              <a:rPr lang="vi-VN" sz="2800" b="1" smtClean="0">
                <a:solidFill>
                  <a:schemeClr val="tx2"/>
                </a:solidFill>
                <a:latin typeface="Times New Roman" pitchFamily="18" charset="0"/>
                <a:cs typeface="Times New Roman" pitchFamily="18" charset="0"/>
              </a:rPr>
              <a:t>PHANH </a:t>
            </a:r>
            <a:r>
              <a:rPr lang="vi-VN" sz="2800" b="1">
                <a:solidFill>
                  <a:schemeClr val="tx2"/>
                </a:solidFill>
                <a:latin typeface="Times New Roman" pitchFamily="18" charset="0"/>
                <a:cs typeface="Times New Roman" pitchFamily="18" charset="0"/>
              </a:rPr>
              <a:t>ABS KẾT NỐI VỚI </a:t>
            </a:r>
            <a:r>
              <a:rPr lang="vi-VN" sz="2800" b="1">
                <a:solidFill>
                  <a:schemeClr val="tx2"/>
                </a:solidFill>
                <a:latin typeface="Times New Roman" pitchFamily="18" charset="0"/>
                <a:cs typeface="Times New Roman" pitchFamily="18" charset="0"/>
              </a:rPr>
              <a:t>MÁY </a:t>
            </a:r>
            <a:r>
              <a:rPr lang="vi-VN" sz="2800" b="1" smtClean="0">
                <a:solidFill>
                  <a:schemeClr val="tx2"/>
                </a:solidFill>
                <a:latin typeface="Times New Roman" pitchFamily="18" charset="0"/>
                <a:cs typeface="Times New Roman" pitchFamily="18" charset="0"/>
              </a:rPr>
              <a:t>TÍNH</a:t>
            </a:r>
            <a:endParaRPr lang="vi-VN" sz="2800" b="1">
              <a:solidFill>
                <a:schemeClr val="tx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0"/>
          <p:cNvGrpSpPr>
            <a:grpSpLocks/>
          </p:cNvGrpSpPr>
          <p:nvPr/>
        </p:nvGrpSpPr>
        <p:grpSpPr bwMode="auto">
          <a:xfrm>
            <a:off x="214282" y="263497"/>
            <a:ext cx="381000" cy="381000"/>
            <a:chOff x="2078" y="1680"/>
            <a:chExt cx="1615" cy="1615"/>
          </a:xfrm>
        </p:grpSpPr>
        <p:sp>
          <p:nvSpPr>
            <p:cNvPr id="8" name="Oval 6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vi-VN"/>
            </a:p>
          </p:txBody>
        </p:sp>
        <p:sp>
          <p:nvSpPr>
            <p:cNvPr id="9" name="Oval 6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vi-VN"/>
            </a:p>
          </p:txBody>
        </p:sp>
        <p:sp>
          <p:nvSpPr>
            <p:cNvPr id="10" name="Oval 6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vi-VN"/>
            </a:p>
          </p:txBody>
        </p:sp>
        <p:sp>
          <p:nvSpPr>
            <p:cNvPr id="11" name="Oval 64"/>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w="38100" algn="ctr">
              <a:noFill/>
              <a:round/>
              <a:headEnd/>
              <a:tailEnd/>
            </a:ln>
            <a:effectLst/>
          </p:spPr>
          <p:txBody>
            <a:bodyPr wrap="none" anchor="ctr">
              <a:spAutoFit/>
            </a:bodyPr>
            <a:lstStyle/>
            <a:p>
              <a:endParaRPr lang="vi-VN"/>
            </a:p>
          </p:txBody>
        </p:sp>
        <p:sp>
          <p:nvSpPr>
            <p:cNvPr id="12" name="Oval 6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vi-VN"/>
            </a:p>
          </p:txBody>
        </p:sp>
        <p:sp>
          <p:nvSpPr>
            <p:cNvPr id="13" name="Oval 66"/>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w="38100" algn="ctr">
              <a:noFill/>
              <a:round/>
              <a:headEnd/>
              <a:tailEnd/>
            </a:ln>
            <a:effectLst/>
          </p:spPr>
          <p:txBody>
            <a:bodyPr anchor="ctr">
              <a:spAutoFit/>
            </a:bodyPr>
            <a:lstStyle/>
            <a:p>
              <a:endParaRPr lang="vi-VN"/>
            </a:p>
          </p:txBody>
        </p:sp>
      </p:grpSp>
      <p:sp>
        <p:nvSpPr>
          <p:cNvPr id="18" name="AutoShape 52"/>
          <p:cNvSpPr>
            <a:spLocks noChangeArrowheads="1"/>
          </p:cNvSpPr>
          <p:nvPr/>
        </p:nvSpPr>
        <p:spPr bwMode="gray">
          <a:xfrm>
            <a:off x="571472" y="142852"/>
            <a:ext cx="8572528" cy="584212"/>
          </a:xfrm>
          <a:prstGeom prst="roundRect">
            <a:avLst>
              <a:gd name="adj" fmla="val 50000"/>
            </a:avLst>
          </a:prstGeom>
          <a:noFill/>
          <a:ln w="28575" algn="ctr">
            <a:noFill/>
            <a:round/>
            <a:headEnd/>
            <a:tailEnd/>
          </a:ln>
          <a:effectLst/>
        </p:spPr>
        <p:txBody>
          <a:bodyPr wrap="none" anchor="ctr"/>
          <a:lstStyle/>
          <a:p>
            <a:pPr eaLnBrk="0" hangingPunct="0"/>
            <a:endParaRPr lang="en-US" b="1">
              <a:solidFill>
                <a:schemeClr val="tx2"/>
              </a:solidFill>
              <a:latin typeface="Times New Roman" pitchFamily="18" charset="0"/>
              <a:cs typeface="Times New Roman" pitchFamily="18" charset="0"/>
            </a:endParaRPr>
          </a:p>
        </p:txBody>
      </p:sp>
      <p:sp>
        <p:nvSpPr>
          <p:cNvPr id="15" name="Rectangle 14"/>
          <p:cNvSpPr/>
          <p:nvPr/>
        </p:nvSpPr>
        <p:spPr>
          <a:xfrm>
            <a:off x="749118" y="231031"/>
            <a:ext cx="8412828" cy="830997"/>
          </a:xfrm>
          <a:prstGeom prst="rect">
            <a:avLst/>
          </a:prstGeom>
        </p:spPr>
        <p:txBody>
          <a:bodyPr wrap="square">
            <a:spAutoFit/>
          </a:bodyPr>
          <a:lstStyle/>
          <a:p>
            <a:pPr eaLnBrk="0" hangingPunct="0"/>
            <a:r>
              <a:rPr lang="vi-VN" sz="2400" b="1" smtClean="0">
                <a:solidFill>
                  <a:schemeClr val="bg1"/>
                </a:solidFill>
                <a:latin typeface="Times New Roman" pitchFamily="18" charset="0"/>
                <a:cs typeface="Times New Roman" pitchFamily="18" charset="0"/>
              </a:rPr>
              <a:t>Chương </a:t>
            </a:r>
            <a:r>
              <a:rPr lang="vi-VN" sz="2400" b="1">
                <a:solidFill>
                  <a:schemeClr val="bg1"/>
                </a:solidFill>
                <a:latin typeface="Times New Roman" pitchFamily="18" charset="0"/>
                <a:cs typeface="Times New Roman" pitchFamily="18" charset="0"/>
              </a:rPr>
              <a:t>1 CƠ SỞ </a:t>
            </a:r>
            <a:r>
              <a:rPr lang="en-US" sz="2400" b="1" smtClean="0">
                <a:solidFill>
                  <a:schemeClr val="bg1"/>
                </a:solidFill>
                <a:latin typeface="Times New Roman" pitchFamily="18" charset="0"/>
                <a:cs typeface="Times New Roman" pitchFamily="18" charset="0"/>
              </a:rPr>
              <a:t>LT </a:t>
            </a:r>
            <a:r>
              <a:rPr lang="vi-VN" sz="2400" b="1" smtClean="0">
                <a:solidFill>
                  <a:schemeClr val="bg1"/>
                </a:solidFill>
                <a:latin typeface="Times New Roman" pitchFamily="18" charset="0"/>
                <a:cs typeface="Times New Roman" pitchFamily="18" charset="0"/>
              </a:rPr>
              <a:t>VỀ </a:t>
            </a:r>
            <a:r>
              <a:rPr lang="en-US" sz="2400" b="1" smtClean="0">
                <a:solidFill>
                  <a:schemeClr val="bg1"/>
                </a:solidFill>
                <a:latin typeface="Times New Roman" pitchFamily="18" charset="0"/>
                <a:cs typeface="Times New Roman" pitchFamily="18" charset="0"/>
              </a:rPr>
              <a:t>HTP </a:t>
            </a:r>
            <a:r>
              <a:rPr lang="vi-VN" sz="2400" b="1" smtClean="0">
                <a:solidFill>
                  <a:schemeClr val="bg1"/>
                </a:solidFill>
                <a:latin typeface="Times New Roman" pitchFamily="18" charset="0"/>
                <a:cs typeface="Times New Roman" pitchFamily="18" charset="0"/>
              </a:rPr>
              <a:t>CHỐNG </a:t>
            </a:r>
            <a:r>
              <a:rPr lang="vi-VN" sz="2400" b="1">
                <a:solidFill>
                  <a:schemeClr val="bg1"/>
                </a:solidFill>
                <a:latin typeface="Times New Roman" pitchFamily="18" charset="0"/>
                <a:cs typeface="Times New Roman" pitchFamily="18" charset="0"/>
              </a:rPr>
              <a:t>HÃM CỨNG  ( ABS )	</a:t>
            </a:r>
          </a:p>
          <a:p>
            <a:pPr eaLnBrk="0" hangingPunct="0"/>
            <a:endParaRPr lang="vi-VN" sz="2400" b="1">
              <a:solidFill>
                <a:schemeClr val="bg1"/>
              </a:solidFill>
              <a:latin typeface="Times New Roman" pitchFamily="18" charset="0"/>
              <a:cs typeface="Times New Roman" pitchFamily="18" charset="0"/>
            </a:endParaRPr>
          </a:p>
        </p:txBody>
      </p:sp>
      <p:sp>
        <p:nvSpPr>
          <p:cNvPr id="2" name="Rectangle 1"/>
          <p:cNvSpPr/>
          <p:nvPr/>
        </p:nvSpPr>
        <p:spPr>
          <a:xfrm>
            <a:off x="499506" y="1340768"/>
            <a:ext cx="7583166" cy="461665"/>
          </a:xfrm>
          <a:prstGeom prst="rect">
            <a:avLst/>
          </a:prstGeom>
        </p:spPr>
        <p:txBody>
          <a:bodyPr wrap="none">
            <a:spAutoFit/>
          </a:bodyPr>
          <a:lstStyle/>
          <a:p>
            <a:r>
              <a:rPr lang="vi-VN" sz="2400" b="1">
                <a:latin typeface="Times New Roman" pitchFamily="18" charset="0"/>
                <a:cs typeface="Times New Roman" pitchFamily="18" charset="0"/>
              </a:rPr>
              <a:t>1.1. </a:t>
            </a:r>
            <a:r>
              <a:rPr lang="vi-VN" sz="2400" b="1" smtClean="0">
                <a:latin typeface="Times New Roman" pitchFamily="18" charset="0"/>
                <a:cs typeface="Times New Roman" pitchFamily="18" charset="0"/>
              </a:rPr>
              <a:t>Định </a:t>
            </a:r>
            <a:r>
              <a:rPr lang="vi-VN" sz="2400" b="1">
                <a:latin typeface="Times New Roman" pitchFamily="18" charset="0"/>
                <a:cs typeface="Times New Roman" pitchFamily="18" charset="0"/>
              </a:rPr>
              <a:t>nghĩa hệ thống phanh chống hãm cứng ( ABS )</a:t>
            </a:r>
            <a:endParaRPr lang="en-US" sz="2400" b="1">
              <a:latin typeface="Times New Roman" pitchFamily="18" charset="0"/>
              <a:cs typeface="Times New Roman" pitchFamily="18" charset="0"/>
            </a:endParaRPr>
          </a:p>
        </p:txBody>
      </p:sp>
      <p:sp>
        <p:nvSpPr>
          <p:cNvPr id="3" name="Rectangle 2"/>
          <p:cNvSpPr/>
          <p:nvPr/>
        </p:nvSpPr>
        <p:spPr>
          <a:xfrm>
            <a:off x="383293" y="4291699"/>
            <a:ext cx="8581195" cy="523220"/>
          </a:xfrm>
          <a:prstGeom prst="rect">
            <a:avLst/>
          </a:prstGeom>
        </p:spPr>
        <p:txBody>
          <a:bodyPr wrap="none">
            <a:spAutoFit/>
          </a:bodyPr>
          <a:lstStyle/>
          <a:p>
            <a:r>
              <a:rPr lang="vi-VN" sz="2800">
                <a:latin typeface="Times New Roman" panose="02020603050405020304" pitchFamily="18" charset="0"/>
                <a:cs typeface="Times New Roman" panose="02020603050405020304" pitchFamily="18" charset="0"/>
              </a:rPr>
              <a:t>Lực cản hệ thống phanh  &lt;  lực cản giữa lốp và mặt đường</a:t>
            </a:r>
            <a:endParaRPr lang="en-US" sz="2500">
              <a:solidFill>
                <a:srgbClr val="99117C"/>
              </a:solidFill>
              <a:latin typeface="Times New Roman" panose="02020603050405020304" pitchFamily="18" charset="0"/>
              <a:cs typeface="Times New Roman" panose="02020603050405020304" pitchFamily="18" charset="0"/>
            </a:endParaRPr>
          </a:p>
        </p:txBody>
      </p:sp>
      <p:pic>
        <p:nvPicPr>
          <p:cNvPr id="2050"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1941419"/>
            <a:ext cx="4038600"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749118" y="5181600"/>
            <a:ext cx="8215370" cy="954107"/>
          </a:xfrm>
          <a:prstGeom prst="rect">
            <a:avLst/>
          </a:prstGeom>
        </p:spPr>
        <p:txBody>
          <a:bodyPr wrap="square">
            <a:spAutoFit/>
          </a:bodyPr>
          <a:lstStyle/>
          <a:p>
            <a:pPr marL="457200" indent="-457200">
              <a:buFont typeface="Wingdings" panose="05000000000000000000" pitchFamily="2" charset="2"/>
              <a:buChar char="Ø"/>
            </a:pPr>
            <a:r>
              <a:rPr lang="vi-VN" sz="2800">
                <a:latin typeface="Times New Roman" panose="02020603050405020304" pitchFamily="18" charset="0"/>
                <a:cs typeface="Times New Roman" panose="02020603050405020304" pitchFamily="18" charset="0"/>
              </a:rPr>
              <a:t>Tuy nhiên, nếu mối liên hệ trên bị đảo ngược, bánh xe sẽ bị bó cứng và xe bắt đầu bị trượt.</a:t>
            </a:r>
            <a:endParaRPr lang="en-US" sz="28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27403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0"/>
          <p:cNvGrpSpPr>
            <a:grpSpLocks/>
          </p:cNvGrpSpPr>
          <p:nvPr/>
        </p:nvGrpSpPr>
        <p:grpSpPr bwMode="auto">
          <a:xfrm>
            <a:off x="214282" y="263497"/>
            <a:ext cx="381000" cy="381000"/>
            <a:chOff x="2078" y="1680"/>
            <a:chExt cx="1615" cy="1615"/>
          </a:xfrm>
        </p:grpSpPr>
        <p:sp>
          <p:nvSpPr>
            <p:cNvPr id="8" name="Oval 6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vi-VN"/>
            </a:p>
          </p:txBody>
        </p:sp>
        <p:sp>
          <p:nvSpPr>
            <p:cNvPr id="9" name="Oval 6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vi-VN"/>
            </a:p>
          </p:txBody>
        </p:sp>
        <p:sp>
          <p:nvSpPr>
            <p:cNvPr id="10" name="Oval 6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vi-VN"/>
            </a:p>
          </p:txBody>
        </p:sp>
        <p:sp>
          <p:nvSpPr>
            <p:cNvPr id="11" name="Oval 64"/>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w="38100" algn="ctr">
              <a:noFill/>
              <a:round/>
              <a:headEnd/>
              <a:tailEnd/>
            </a:ln>
            <a:effectLst/>
          </p:spPr>
          <p:txBody>
            <a:bodyPr wrap="none" anchor="ctr">
              <a:spAutoFit/>
            </a:bodyPr>
            <a:lstStyle/>
            <a:p>
              <a:endParaRPr lang="vi-VN"/>
            </a:p>
          </p:txBody>
        </p:sp>
        <p:sp>
          <p:nvSpPr>
            <p:cNvPr id="12" name="Oval 6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vi-VN"/>
            </a:p>
          </p:txBody>
        </p:sp>
        <p:sp>
          <p:nvSpPr>
            <p:cNvPr id="13" name="Oval 66"/>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w="38100" algn="ctr">
              <a:noFill/>
              <a:round/>
              <a:headEnd/>
              <a:tailEnd/>
            </a:ln>
            <a:effectLst/>
          </p:spPr>
          <p:txBody>
            <a:bodyPr anchor="ctr">
              <a:spAutoFit/>
            </a:bodyPr>
            <a:lstStyle/>
            <a:p>
              <a:endParaRPr lang="vi-VN"/>
            </a:p>
          </p:txBody>
        </p:sp>
      </p:grpSp>
      <p:sp>
        <p:nvSpPr>
          <p:cNvPr id="18" name="AutoShape 52"/>
          <p:cNvSpPr>
            <a:spLocks noChangeArrowheads="1"/>
          </p:cNvSpPr>
          <p:nvPr/>
        </p:nvSpPr>
        <p:spPr bwMode="gray">
          <a:xfrm>
            <a:off x="571472" y="142852"/>
            <a:ext cx="8572528" cy="584212"/>
          </a:xfrm>
          <a:prstGeom prst="roundRect">
            <a:avLst>
              <a:gd name="adj" fmla="val 50000"/>
            </a:avLst>
          </a:prstGeom>
          <a:noFill/>
          <a:ln w="28575" algn="ctr">
            <a:noFill/>
            <a:round/>
            <a:headEnd/>
            <a:tailEnd/>
          </a:ln>
          <a:effectLst/>
        </p:spPr>
        <p:txBody>
          <a:bodyPr wrap="none" anchor="ctr"/>
          <a:lstStyle/>
          <a:p>
            <a:pPr eaLnBrk="0" hangingPunct="0"/>
            <a:endParaRPr lang="en-US" b="1">
              <a:solidFill>
                <a:schemeClr val="tx2"/>
              </a:solidFill>
              <a:latin typeface="Times New Roman" pitchFamily="18" charset="0"/>
              <a:cs typeface="Times New Roman" pitchFamily="18" charset="0"/>
            </a:endParaRPr>
          </a:p>
        </p:txBody>
      </p:sp>
      <p:sp>
        <p:nvSpPr>
          <p:cNvPr id="2" name="Rectangle 1"/>
          <p:cNvSpPr/>
          <p:nvPr/>
        </p:nvSpPr>
        <p:spPr>
          <a:xfrm>
            <a:off x="499506" y="1340768"/>
            <a:ext cx="7583166" cy="461665"/>
          </a:xfrm>
          <a:prstGeom prst="rect">
            <a:avLst/>
          </a:prstGeom>
        </p:spPr>
        <p:txBody>
          <a:bodyPr wrap="none">
            <a:spAutoFit/>
          </a:bodyPr>
          <a:lstStyle/>
          <a:p>
            <a:r>
              <a:rPr lang="vi-VN" sz="2400" b="1">
                <a:latin typeface="Times New Roman" pitchFamily="18" charset="0"/>
                <a:cs typeface="Times New Roman" pitchFamily="18" charset="0"/>
              </a:rPr>
              <a:t>1.1. Định nghĩa hệ thống phanh chống hãm cứng ( ABS )</a:t>
            </a:r>
          </a:p>
        </p:txBody>
      </p:sp>
      <p:sp>
        <p:nvSpPr>
          <p:cNvPr id="3" name="Rectangle 2"/>
          <p:cNvSpPr/>
          <p:nvPr/>
        </p:nvSpPr>
        <p:spPr>
          <a:xfrm>
            <a:off x="383293" y="4514948"/>
            <a:ext cx="8581195" cy="523220"/>
          </a:xfrm>
          <a:prstGeom prst="rect">
            <a:avLst/>
          </a:prstGeom>
        </p:spPr>
        <p:txBody>
          <a:bodyPr wrap="none">
            <a:spAutoFit/>
          </a:bodyPr>
          <a:lstStyle/>
          <a:p>
            <a:r>
              <a:rPr lang="vi-VN" sz="2800">
                <a:latin typeface="Times New Roman" panose="02020603050405020304" pitchFamily="18" charset="0"/>
                <a:cs typeface="Times New Roman" panose="02020603050405020304" pitchFamily="18" charset="0"/>
              </a:rPr>
              <a:t>Lực cản hệ thống phanh  &gt;  lực cản giữa lốp và mặt đường</a:t>
            </a:r>
            <a:endParaRPr lang="en-US" sz="2500">
              <a:solidFill>
                <a:srgbClr val="99117C"/>
              </a:solidFill>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1853031"/>
            <a:ext cx="4148773" cy="245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p:cNvSpPr/>
          <p:nvPr/>
        </p:nvSpPr>
        <p:spPr>
          <a:xfrm>
            <a:off x="749118" y="231031"/>
            <a:ext cx="8412828" cy="830997"/>
          </a:xfrm>
          <a:prstGeom prst="rect">
            <a:avLst/>
          </a:prstGeom>
        </p:spPr>
        <p:txBody>
          <a:bodyPr wrap="square">
            <a:spAutoFit/>
          </a:bodyPr>
          <a:lstStyle/>
          <a:p>
            <a:pPr eaLnBrk="0" hangingPunct="0"/>
            <a:r>
              <a:rPr lang="vi-VN" sz="2400" b="1">
                <a:solidFill>
                  <a:schemeClr val="bg1"/>
                </a:solidFill>
                <a:latin typeface="Times New Roman" pitchFamily="18" charset="0"/>
                <a:cs typeface="Times New Roman" pitchFamily="18" charset="0"/>
              </a:rPr>
              <a:t>Chương 1 CƠ SỞ </a:t>
            </a:r>
            <a:r>
              <a:rPr lang="en-US" sz="2400" b="1" smtClean="0">
                <a:solidFill>
                  <a:schemeClr val="bg1"/>
                </a:solidFill>
                <a:latin typeface="Times New Roman" pitchFamily="18" charset="0"/>
                <a:cs typeface="Times New Roman" pitchFamily="18" charset="0"/>
              </a:rPr>
              <a:t>LT </a:t>
            </a:r>
            <a:r>
              <a:rPr lang="vi-VN" sz="2400" b="1" smtClean="0">
                <a:solidFill>
                  <a:schemeClr val="bg1"/>
                </a:solidFill>
                <a:latin typeface="Times New Roman" pitchFamily="18" charset="0"/>
                <a:cs typeface="Times New Roman" pitchFamily="18" charset="0"/>
              </a:rPr>
              <a:t>VỀ </a:t>
            </a:r>
            <a:r>
              <a:rPr lang="en-US" sz="2400" b="1" smtClean="0">
                <a:solidFill>
                  <a:schemeClr val="bg1"/>
                </a:solidFill>
                <a:latin typeface="Times New Roman" pitchFamily="18" charset="0"/>
                <a:cs typeface="Times New Roman" pitchFamily="18" charset="0"/>
              </a:rPr>
              <a:t>HTP </a:t>
            </a:r>
            <a:r>
              <a:rPr lang="vi-VN" sz="2400" b="1" smtClean="0">
                <a:solidFill>
                  <a:schemeClr val="bg1"/>
                </a:solidFill>
                <a:latin typeface="Times New Roman" pitchFamily="18" charset="0"/>
                <a:cs typeface="Times New Roman" pitchFamily="18" charset="0"/>
              </a:rPr>
              <a:t>CHỐNG </a:t>
            </a:r>
            <a:r>
              <a:rPr lang="vi-VN" sz="2400" b="1">
                <a:solidFill>
                  <a:schemeClr val="bg1"/>
                </a:solidFill>
                <a:latin typeface="Times New Roman" pitchFamily="18" charset="0"/>
                <a:cs typeface="Times New Roman" pitchFamily="18" charset="0"/>
              </a:rPr>
              <a:t>HÃM CỨNG  ( ABS )	</a:t>
            </a:r>
          </a:p>
          <a:p>
            <a:pPr eaLnBrk="0" hangingPunct="0"/>
            <a:endParaRPr lang="vi-VN" sz="2400" b="1">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41590741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0"/>
          <p:cNvGrpSpPr>
            <a:grpSpLocks/>
          </p:cNvGrpSpPr>
          <p:nvPr/>
        </p:nvGrpSpPr>
        <p:grpSpPr bwMode="auto">
          <a:xfrm>
            <a:off x="214282" y="263497"/>
            <a:ext cx="381000" cy="381000"/>
            <a:chOff x="2078" y="1680"/>
            <a:chExt cx="1615" cy="1615"/>
          </a:xfrm>
        </p:grpSpPr>
        <p:sp>
          <p:nvSpPr>
            <p:cNvPr id="8" name="Oval 6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vi-VN"/>
            </a:p>
          </p:txBody>
        </p:sp>
        <p:sp>
          <p:nvSpPr>
            <p:cNvPr id="9" name="Oval 6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vi-VN"/>
            </a:p>
          </p:txBody>
        </p:sp>
        <p:sp>
          <p:nvSpPr>
            <p:cNvPr id="10" name="Oval 6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vi-VN"/>
            </a:p>
          </p:txBody>
        </p:sp>
        <p:sp>
          <p:nvSpPr>
            <p:cNvPr id="11" name="Oval 64"/>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w="38100" algn="ctr">
              <a:noFill/>
              <a:round/>
              <a:headEnd/>
              <a:tailEnd/>
            </a:ln>
            <a:effectLst/>
          </p:spPr>
          <p:txBody>
            <a:bodyPr wrap="none" anchor="ctr">
              <a:spAutoFit/>
            </a:bodyPr>
            <a:lstStyle/>
            <a:p>
              <a:endParaRPr lang="vi-VN"/>
            </a:p>
          </p:txBody>
        </p:sp>
        <p:sp>
          <p:nvSpPr>
            <p:cNvPr id="12" name="Oval 6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vi-VN"/>
            </a:p>
          </p:txBody>
        </p:sp>
        <p:sp>
          <p:nvSpPr>
            <p:cNvPr id="13" name="Oval 66"/>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w="38100" algn="ctr">
              <a:noFill/>
              <a:round/>
              <a:headEnd/>
              <a:tailEnd/>
            </a:ln>
            <a:effectLst/>
          </p:spPr>
          <p:txBody>
            <a:bodyPr anchor="ctr">
              <a:spAutoFit/>
            </a:bodyPr>
            <a:lstStyle/>
            <a:p>
              <a:endParaRPr lang="vi-VN"/>
            </a:p>
          </p:txBody>
        </p:sp>
      </p:grpSp>
      <p:sp>
        <p:nvSpPr>
          <p:cNvPr id="18" name="AutoShape 52"/>
          <p:cNvSpPr>
            <a:spLocks noChangeArrowheads="1"/>
          </p:cNvSpPr>
          <p:nvPr/>
        </p:nvSpPr>
        <p:spPr bwMode="gray">
          <a:xfrm>
            <a:off x="571472" y="142852"/>
            <a:ext cx="8572528" cy="584212"/>
          </a:xfrm>
          <a:prstGeom prst="roundRect">
            <a:avLst>
              <a:gd name="adj" fmla="val 50000"/>
            </a:avLst>
          </a:prstGeom>
          <a:noFill/>
          <a:ln w="28575" algn="ctr">
            <a:noFill/>
            <a:round/>
            <a:headEnd/>
            <a:tailEnd/>
          </a:ln>
          <a:effectLst/>
        </p:spPr>
        <p:txBody>
          <a:bodyPr wrap="none" anchor="ctr"/>
          <a:lstStyle/>
          <a:p>
            <a:pPr eaLnBrk="0" hangingPunct="0"/>
            <a:endParaRPr lang="en-US" b="1">
              <a:solidFill>
                <a:schemeClr val="tx2"/>
              </a:solidFill>
              <a:latin typeface="Times New Roman" pitchFamily="18" charset="0"/>
              <a:cs typeface="Times New Roman" pitchFamily="18" charset="0"/>
            </a:endParaRPr>
          </a:p>
        </p:txBody>
      </p:sp>
      <p:sp>
        <p:nvSpPr>
          <p:cNvPr id="16" name="Rectangle 15"/>
          <p:cNvSpPr/>
          <p:nvPr/>
        </p:nvSpPr>
        <p:spPr>
          <a:xfrm>
            <a:off x="749118" y="231031"/>
            <a:ext cx="8412828" cy="830997"/>
          </a:xfrm>
          <a:prstGeom prst="rect">
            <a:avLst/>
          </a:prstGeom>
        </p:spPr>
        <p:txBody>
          <a:bodyPr wrap="square">
            <a:spAutoFit/>
          </a:bodyPr>
          <a:lstStyle/>
          <a:p>
            <a:pPr eaLnBrk="0" hangingPunct="0"/>
            <a:r>
              <a:rPr lang="vi-VN" sz="2400" b="1">
                <a:solidFill>
                  <a:schemeClr val="bg1"/>
                </a:solidFill>
                <a:latin typeface="Times New Roman" pitchFamily="18" charset="0"/>
                <a:cs typeface="Times New Roman" pitchFamily="18" charset="0"/>
              </a:rPr>
              <a:t>Chương 1 CƠ SỞ </a:t>
            </a:r>
            <a:r>
              <a:rPr lang="en-US" sz="2400" b="1" smtClean="0">
                <a:solidFill>
                  <a:schemeClr val="bg1"/>
                </a:solidFill>
                <a:latin typeface="Times New Roman" pitchFamily="18" charset="0"/>
                <a:cs typeface="Times New Roman" pitchFamily="18" charset="0"/>
              </a:rPr>
              <a:t>LT </a:t>
            </a:r>
            <a:r>
              <a:rPr lang="vi-VN" sz="2400" b="1" smtClean="0">
                <a:solidFill>
                  <a:schemeClr val="bg1"/>
                </a:solidFill>
                <a:latin typeface="Times New Roman" pitchFamily="18" charset="0"/>
                <a:cs typeface="Times New Roman" pitchFamily="18" charset="0"/>
              </a:rPr>
              <a:t>VỀ </a:t>
            </a:r>
            <a:r>
              <a:rPr lang="en-US" sz="2400" b="1" smtClean="0">
                <a:solidFill>
                  <a:schemeClr val="bg1"/>
                </a:solidFill>
                <a:latin typeface="Times New Roman" pitchFamily="18" charset="0"/>
                <a:cs typeface="Times New Roman" pitchFamily="18" charset="0"/>
              </a:rPr>
              <a:t>HTP </a:t>
            </a:r>
            <a:r>
              <a:rPr lang="vi-VN" sz="2400" b="1" smtClean="0">
                <a:solidFill>
                  <a:schemeClr val="bg1"/>
                </a:solidFill>
                <a:latin typeface="Times New Roman" pitchFamily="18" charset="0"/>
                <a:cs typeface="Times New Roman" pitchFamily="18" charset="0"/>
              </a:rPr>
              <a:t>CHỐNG </a:t>
            </a:r>
            <a:r>
              <a:rPr lang="vi-VN" sz="2400" b="1">
                <a:solidFill>
                  <a:schemeClr val="bg1"/>
                </a:solidFill>
                <a:latin typeface="Times New Roman" pitchFamily="18" charset="0"/>
                <a:cs typeface="Times New Roman" pitchFamily="18" charset="0"/>
              </a:rPr>
              <a:t>HÃM CỨNG  ( ABS )	</a:t>
            </a:r>
          </a:p>
          <a:p>
            <a:pPr eaLnBrk="0" hangingPunct="0"/>
            <a:endParaRPr lang="vi-VN" sz="2400" b="1">
              <a:solidFill>
                <a:schemeClr val="bg1"/>
              </a:solidFill>
              <a:latin typeface="Times New Roman" pitchFamily="18" charset="0"/>
              <a:cs typeface="Times New Roman" pitchFamily="18" charset="0"/>
            </a:endParaRPr>
          </a:p>
        </p:txBody>
      </p:sp>
      <p:pic>
        <p:nvPicPr>
          <p:cNvPr id="4" name="Picture 3"/>
          <p:cNvPicPr>
            <a:picLocks noChangeAspect="1"/>
          </p:cNvPicPr>
          <p:nvPr/>
        </p:nvPicPr>
        <p:blipFill>
          <a:blip r:embed="rId3"/>
          <a:stretch>
            <a:fillRect/>
          </a:stretch>
        </p:blipFill>
        <p:spPr>
          <a:xfrm>
            <a:off x="275384" y="1150207"/>
            <a:ext cx="8372475" cy="5638800"/>
          </a:xfrm>
          <a:prstGeom prst="rect">
            <a:avLst/>
          </a:prstGeom>
        </p:spPr>
      </p:pic>
    </p:spTree>
    <p:extLst>
      <p:ext uri="{BB962C8B-B14F-4D97-AF65-F5344CB8AC3E}">
        <p14:creationId xmlns:p14="http://schemas.microsoft.com/office/powerpoint/2010/main" val="42886282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0"/>
          <p:cNvGrpSpPr>
            <a:grpSpLocks/>
          </p:cNvGrpSpPr>
          <p:nvPr/>
        </p:nvGrpSpPr>
        <p:grpSpPr bwMode="auto">
          <a:xfrm>
            <a:off x="214282" y="263497"/>
            <a:ext cx="381000" cy="381000"/>
            <a:chOff x="2078" y="1680"/>
            <a:chExt cx="1615" cy="1615"/>
          </a:xfrm>
        </p:grpSpPr>
        <p:sp>
          <p:nvSpPr>
            <p:cNvPr id="8" name="Oval 6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vi-VN"/>
            </a:p>
          </p:txBody>
        </p:sp>
        <p:sp>
          <p:nvSpPr>
            <p:cNvPr id="9" name="Oval 6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vi-VN"/>
            </a:p>
          </p:txBody>
        </p:sp>
        <p:sp>
          <p:nvSpPr>
            <p:cNvPr id="10" name="Oval 6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vi-VN"/>
            </a:p>
          </p:txBody>
        </p:sp>
        <p:sp>
          <p:nvSpPr>
            <p:cNvPr id="11" name="Oval 64"/>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w="38100" algn="ctr">
              <a:noFill/>
              <a:round/>
              <a:headEnd/>
              <a:tailEnd/>
            </a:ln>
            <a:effectLst/>
          </p:spPr>
          <p:txBody>
            <a:bodyPr wrap="none" anchor="ctr">
              <a:spAutoFit/>
            </a:bodyPr>
            <a:lstStyle/>
            <a:p>
              <a:endParaRPr lang="vi-VN"/>
            </a:p>
          </p:txBody>
        </p:sp>
        <p:sp>
          <p:nvSpPr>
            <p:cNvPr id="12" name="Oval 6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vi-VN"/>
            </a:p>
          </p:txBody>
        </p:sp>
        <p:sp>
          <p:nvSpPr>
            <p:cNvPr id="13" name="Oval 66"/>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w="38100" algn="ctr">
              <a:noFill/>
              <a:round/>
              <a:headEnd/>
              <a:tailEnd/>
            </a:ln>
            <a:effectLst/>
          </p:spPr>
          <p:txBody>
            <a:bodyPr anchor="ctr">
              <a:spAutoFit/>
            </a:bodyPr>
            <a:lstStyle/>
            <a:p>
              <a:endParaRPr lang="vi-VN"/>
            </a:p>
          </p:txBody>
        </p:sp>
      </p:grpSp>
      <p:sp>
        <p:nvSpPr>
          <p:cNvPr id="18" name="AutoShape 52"/>
          <p:cNvSpPr>
            <a:spLocks noChangeArrowheads="1"/>
          </p:cNvSpPr>
          <p:nvPr/>
        </p:nvSpPr>
        <p:spPr bwMode="gray">
          <a:xfrm>
            <a:off x="571472" y="142852"/>
            <a:ext cx="8572528" cy="584212"/>
          </a:xfrm>
          <a:prstGeom prst="roundRect">
            <a:avLst>
              <a:gd name="adj" fmla="val 50000"/>
            </a:avLst>
          </a:prstGeom>
          <a:noFill/>
          <a:ln w="28575" algn="ctr">
            <a:noFill/>
            <a:round/>
            <a:headEnd/>
            <a:tailEnd/>
          </a:ln>
          <a:effectLst/>
        </p:spPr>
        <p:txBody>
          <a:bodyPr wrap="none" anchor="ctr"/>
          <a:lstStyle/>
          <a:p>
            <a:pPr eaLnBrk="0" hangingPunct="0"/>
            <a:endParaRPr lang="en-US" b="1">
              <a:solidFill>
                <a:schemeClr val="tx2"/>
              </a:solidFill>
              <a:latin typeface="Times New Roman" pitchFamily="18" charset="0"/>
              <a:cs typeface="Times New Roman" pitchFamily="18" charset="0"/>
            </a:endParaRPr>
          </a:p>
        </p:txBody>
      </p:sp>
      <p:sp>
        <p:nvSpPr>
          <p:cNvPr id="16" name="Rectangle 15"/>
          <p:cNvSpPr/>
          <p:nvPr/>
        </p:nvSpPr>
        <p:spPr>
          <a:xfrm>
            <a:off x="749118" y="231031"/>
            <a:ext cx="8412828" cy="830997"/>
          </a:xfrm>
          <a:prstGeom prst="rect">
            <a:avLst/>
          </a:prstGeom>
        </p:spPr>
        <p:txBody>
          <a:bodyPr wrap="square">
            <a:spAutoFit/>
          </a:bodyPr>
          <a:lstStyle/>
          <a:p>
            <a:pPr eaLnBrk="0" hangingPunct="0"/>
            <a:r>
              <a:rPr lang="vi-VN" sz="2400" b="1">
                <a:solidFill>
                  <a:schemeClr val="bg1"/>
                </a:solidFill>
                <a:latin typeface="Times New Roman" pitchFamily="18" charset="0"/>
                <a:cs typeface="Times New Roman" pitchFamily="18" charset="0"/>
              </a:rPr>
              <a:t>Chương 1 CƠ SỞ </a:t>
            </a:r>
            <a:r>
              <a:rPr lang="en-US" sz="2400" b="1" smtClean="0">
                <a:solidFill>
                  <a:schemeClr val="bg1"/>
                </a:solidFill>
                <a:latin typeface="Times New Roman" pitchFamily="18" charset="0"/>
                <a:cs typeface="Times New Roman" pitchFamily="18" charset="0"/>
              </a:rPr>
              <a:t>LT </a:t>
            </a:r>
            <a:r>
              <a:rPr lang="vi-VN" sz="2400" b="1" smtClean="0">
                <a:solidFill>
                  <a:schemeClr val="bg1"/>
                </a:solidFill>
                <a:latin typeface="Times New Roman" pitchFamily="18" charset="0"/>
                <a:cs typeface="Times New Roman" pitchFamily="18" charset="0"/>
              </a:rPr>
              <a:t>VỀ </a:t>
            </a:r>
            <a:r>
              <a:rPr lang="en-US" sz="2400" b="1" smtClean="0">
                <a:solidFill>
                  <a:schemeClr val="bg1"/>
                </a:solidFill>
                <a:latin typeface="Times New Roman" pitchFamily="18" charset="0"/>
                <a:cs typeface="Times New Roman" pitchFamily="18" charset="0"/>
              </a:rPr>
              <a:t>HTP </a:t>
            </a:r>
            <a:r>
              <a:rPr lang="vi-VN" sz="2400" b="1" smtClean="0">
                <a:solidFill>
                  <a:schemeClr val="bg1"/>
                </a:solidFill>
                <a:latin typeface="Times New Roman" pitchFamily="18" charset="0"/>
                <a:cs typeface="Times New Roman" pitchFamily="18" charset="0"/>
              </a:rPr>
              <a:t>CHỐNG </a:t>
            </a:r>
            <a:r>
              <a:rPr lang="vi-VN" sz="2400" b="1">
                <a:solidFill>
                  <a:schemeClr val="bg1"/>
                </a:solidFill>
                <a:latin typeface="Times New Roman" pitchFamily="18" charset="0"/>
                <a:cs typeface="Times New Roman" pitchFamily="18" charset="0"/>
              </a:rPr>
              <a:t>HÃM CỨNG  ( ABS )	</a:t>
            </a:r>
          </a:p>
          <a:p>
            <a:pPr eaLnBrk="0" hangingPunct="0"/>
            <a:endParaRPr lang="vi-VN" sz="2400" b="1">
              <a:solidFill>
                <a:schemeClr val="bg1"/>
              </a:solidFill>
              <a:latin typeface="Times New Roman" pitchFamily="18" charset="0"/>
              <a:cs typeface="Times New Roman" pitchFamily="18" charset="0"/>
            </a:endParaRPr>
          </a:p>
        </p:txBody>
      </p:sp>
      <p:pic>
        <p:nvPicPr>
          <p:cNvPr id="4" name="Picture 3"/>
          <p:cNvPicPr>
            <a:picLocks noChangeAspect="1"/>
          </p:cNvPicPr>
          <p:nvPr/>
        </p:nvPicPr>
        <p:blipFill>
          <a:blip r:embed="rId3"/>
          <a:stretch>
            <a:fillRect/>
          </a:stretch>
        </p:blipFill>
        <p:spPr>
          <a:xfrm>
            <a:off x="-304800" y="1828800"/>
            <a:ext cx="9829799" cy="4128691"/>
          </a:xfrm>
          <a:prstGeom prst="rect">
            <a:avLst/>
          </a:prstGeom>
        </p:spPr>
      </p:pic>
    </p:spTree>
    <p:extLst>
      <p:ext uri="{BB962C8B-B14F-4D97-AF65-F5344CB8AC3E}">
        <p14:creationId xmlns:p14="http://schemas.microsoft.com/office/powerpoint/2010/main" val="39468068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0"/>
          <p:cNvGrpSpPr>
            <a:grpSpLocks/>
          </p:cNvGrpSpPr>
          <p:nvPr/>
        </p:nvGrpSpPr>
        <p:grpSpPr bwMode="auto">
          <a:xfrm>
            <a:off x="214282" y="263497"/>
            <a:ext cx="381000" cy="381000"/>
            <a:chOff x="2078" y="1680"/>
            <a:chExt cx="1615" cy="1615"/>
          </a:xfrm>
        </p:grpSpPr>
        <p:sp>
          <p:nvSpPr>
            <p:cNvPr id="8" name="Oval 6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vi-VN"/>
            </a:p>
          </p:txBody>
        </p:sp>
        <p:sp>
          <p:nvSpPr>
            <p:cNvPr id="9" name="Oval 6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vi-VN"/>
            </a:p>
          </p:txBody>
        </p:sp>
        <p:sp>
          <p:nvSpPr>
            <p:cNvPr id="10" name="Oval 6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vi-VN"/>
            </a:p>
          </p:txBody>
        </p:sp>
        <p:sp>
          <p:nvSpPr>
            <p:cNvPr id="11" name="Oval 64"/>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w="38100" algn="ctr">
              <a:noFill/>
              <a:round/>
              <a:headEnd/>
              <a:tailEnd/>
            </a:ln>
            <a:effectLst/>
          </p:spPr>
          <p:txBody>
            <a:bodyPr wrap="none" anchor="ctr">
              <a:spAutoFit/>
            </a:bodyPr>
            <a:lstStyle/>
            <a:p>
              <a:endParaRPr lang="vi-VN"/>
            </a:p>
          </p:txBody>
        </p:sp>
        <p:sp>
          <p:nvSpPr>
            <p:cNvPr id="12" name="Oval 6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vi-VN"/>
            </a:p>
          </p:txBody>
        </p:sp>
        <p:sp>
          <p:nvSpPr>
            <p:cNvPr id="13" name="Oval 66"/>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w="38100" algn="ctr">
              <a:noFill/>
              <a:round/>
              <a:headEnd/>
              <a:tailEnd/>
            </a:ln>
            <a:effectLst/>
          </p:spPr>
          <p:txBody>
            <a:bodyPr anchor="ctr">
              <a:spAutoFit/>
            </a:bodyPr>
            <a:lstStyle/>
            <a:p>
              <a:endParaRPr lang="vi-VN"/>
            </a:p>
          </p:txBody>
        </p:sp>
      </p:grpSp>
      <p:sp>
        <p:nvSpPr>
          <p:cNvPr id="18" name="AutoShape 52"/>
          <p:cNvSpPr>
            <a:spLocks noChangeArrowheads="1"/>
          </p:cNvSpPr>
          <p:nvPr/>
        </p:nvSpPr>
        <p:spPr bwMode="gray">
          <a:xfrm>
            <a:off x="571472" y="142852"/>
            <a:ext cx="8572528" cy="584212"/>
          </a:xfrm>
          <a:prstGeom prst="roundRect">
            <a:avLst>
              <a:gd name="adj" fmla="val 50000"/>
            </a:avLst>
          </a:prstGeom>
          <a:noFill/>
          <a:ln w="28575" algn="ctr">
            <a:noFill/>
            <a:round/>
            <a:headEnd/>
            <a:tailEnd/>
          </a:ln>
          <a:effectLst/>
        </p:spPr>
        <p:txBody>
          <a:bodyPr wrap="none" anchor="ctr"/>
          <a:lstStyle/>
          <a:p>
            <a:pPr eaLnBrk="0" hangingPunct="0"/>
            <a:endParaRPr lang="en-US" b="1">
              <a:solidFill>
                <a:schemeClr val="tx2"/>
              </a:solidFill>
              <a:latin typeface="Times New Roman" pitchFamily="18" charset="0"/>
              <a:cs typeface="Times New Roman" pitchFamily="18" charset="0"/>
            </a:endParaRPr>
          </a:p>
        </p:txBody>
      </p:sp>
      <p:sp>
        <p:nvSpPr>
          <p:cNvPr id="16" name="Rectangle 15"/>
          <p:cNvSpPr/>
          <p:nvPr/>
        </p:nvSpPr>
        <p:spPr>
          <a:xfrm>
            <a:off x="749118" y="231031"/>
            <a:ext cx="8412828" cy="830997"/>
          </a:xfrm>
          <a:prstGeom prst="rect">
            <a:avLst/>
          </a:prstGeom>
        </p:spPr>
        <p:txBody>
          <a:bodyPr wrap="square">
            <a:spAutoFit/>
          </a:bodyPr>
          <a:lstStyle/>
          <a:p>
            <a:pPr eaLnBrk="0" hangingPunct="0"/>
            <a:r>
              <a:rPr lang="vi-VN" sz="2400" b="1">
                <a:solidFill>
                  <a:schemeClr val="bg1"/>
                </a:solidFill>
                <a:latin typeface="Times New Roman" pitchFamily="18" charset="0"/>
                <a:cs typeface="Times New Roman" pitchFamily="18" charset="0"/>
              </a:rPr>
              <a:t>Chương 1 CƠ SỞ </a:t>
            </a:r>
            <a:r>
              <a:rPr lang="en-US" sz="2400" b="1" smtClean="0">
                <a:solidFill>
                  <a:schemeClr val="bg1"/>
                </a:solidFill>
                <a:latin typeface="Times New Roman" pitchFamily="18" charset="0"/>
                <a:cs typeface="Times New Roman" pitchFamily="18" charset="0"/>
              </a:rPr>
              <a:t>LT </a:t>
            </a:r>
            <a:r>
              <a:rPr lang="vi-VN" sz="2400" b="1" smtClean="0">
                <a:solidFill>
                  <a:schemeClr val="bg1"/>
                </a:solidFill>
                <a:latin typeface="Times New Roman" pitchFamily="18" charset="0"/>
                <a:cs typeface="Times New Roman" pitchFamily="18" charset="0"/>
              </a:rPr>
              <a:t>VỀ </a:t>
            </a:r>
            <a:r>
              <a:rPr lang="en-US" sz="2400" b="1" smtClean="0">
                <a:solidFill>
                  <a:schemeClr val="bg1"/>
                </a:solidFill>
                <a:latin typeface="Times New Roman" pitchFamily="18" charset="0"/>
                <a:cs typeface="Times New Roman" pitchFamily="18" charset="0"/>
              </a:rPr>
              <a:t>HTP </a:t>
            </a:r>
            <a:r>
              <a:rPr lang="vi-VN" sz="2400" b="1" smtClean="0">
                <a:solidFill>
                  <a:schemeClr val="bg1"/>
                </a:solidFill>
                <a:latin typeface="Times New Roman" pitchFamily="18" charset="0"/>
                <a:cs typeface="Times New Roman" pitchFamily="18" charset="0"/>
              </a:rPr>
              <a:t>CHỐNG </a:t>
            </a:r>
            <a:r>
              <a:rPr lang="vi-VN" sz="2400" b="1">
                <a:solidFill>
                  <a:schemeClr val="bg1"/>
                </a:solidFill>
                <a:latin typeface="Times New Roman" pitchFamily="18" charset="0"/>
                <a:cs typeface="Times New Roman" pitchFamily="18" charset="0"/>
              </a:rPr>
              <a:t>HÃM CỨNG  ( ABS )	</a:t>
            </a:r>
          </a:p>
          <a:p>
            <a:pPr eaLnBrk="0" hangingPunct="0"/>
            <a:endParaRPr lang="vi-VN" sz="2400" b="1">
              <a:solidFill>
                <a:schemeClr val="bg1"/>
              </a:solidFill>
              <a:latin typeface="Times New Roman" pitchFamily="18" charset="0"/>
              <a:cs typeface="Times New Roman" pitchFamily="18" charset="0"/>
            </a:endParaRPr>
          </a:p>
        </p:txBody>
      </p:sp>
      <p:pic>
        <p:nvPicPr>
          <p:cNvPr id="4098" name="Picture 73" descr="BINH THUO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090602"/>
            <a:ext cx="7355521" cy="5767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6172200" y="2635472"/>
            <a:ext cx="3810000" cy="2677656"/>
          </a:xfrm>
          <a:prstGeom prst="rect">
            <a:avLst/>
          </a:prstGeom>
        </p:spPr>
        <p:txBody>
          <a:bodyPr wrap="square">
            <a:spAutoFit/>
          </a:bodyPr>
          <a:lstStyle/>
          <a:p>
            <a:pPr indent="180340" algn="ctr">
              <a:lnSpc>
                <a:spcPct val="150000"/>
              </a:lnSpc>
              <a:spcAft>
                <a:spcPts val="1000"/>
              </a:spcAft>
            </a:pPr>
            <a:r>
              <a:rPr lang="en-US" sz="2800" b="1" i="1">
                <a:latin typeface="Times New Roman" panose="02020603050405020304" pitchFamily="18" charset="0"/>
                <a:ea typeface="Arial" panose="020B0604020202020204" pitchFamily="34" charset="0"/>
                <a:cs typeface="Times New Roman" panose="02020603050405020304" pitchFamily="18" charset="0"/>
              </a:rPr>
              <a:t>Khi phanh </a:t>
            </a:r>
            <a:r>
              <a:rPr lang="en-US" sz="2800" b="1" i="1" smtClean="0">
                <a:latin typeface="Times New Roman" panose="02020603050405020304" pitchFamily="18" charset="0"/>
                <a:ea typeface="Arial" panose="020B0604020202020204" pitchFamily="34" charset="0"/>
                <a:cs typeface="Times New Roman" panose="02020603050405020304" pitchFamily="18" charset="0"/>
              </a:rPr>
              <a:t/>
            </a:r>
            <a:br>
              <a:rPr lang="en-US" sz="2800" b="1" i="1" smtClean="0">
                <a:latin typeface="Times New Roman" panose="02020603050405020304" pitchFamily="18" charset="0"/>
                <a:ea typeface="Arial" panose="020B0604020202020204" pitchFamily="34" charset="0"/>
                <a:cs typeface="Times New Roman" panose="02020603050405020304" pitchFamily="18" charset="0"/>
              </a:rPr>
            </a:br>
            <a:r>
              <a:rPr lang="en-US" sz="2800" b="1" i="1" smtClean="0">
                <a:latin typeface="Times New Roman" panose="02020603050405020304" pitchFamily="18" charset="0"/>
                <a:ea typeface="Arial" panose="020B0604020202020204" pitchFamily="34" charset="0"/>
                <a:cs typeface="Times New Roman" panose="02020603050405020304" pitchFamily="18" charset="0"/>
              </a:rPr>
              <a:t>bình </a:t>
            </a:r>
            <a:r>
              <a:rPr lang="en-US" sz="2800" b="1" i="1">
                <a:latin typeface="Times New Roman" panose="02020603050405020304" pitchFamily="18" charset="0"/>
                <a:ea typeface="Arial" panose="020B0604020202020204" pitchFamily="34" charset="0"/>
                <a:cs typeface="Times New Roman" panose="02020603050405020304" pitchFamily="18" charset="0"/>
              </a:rPr>
              <a:t>thường </a:t>
            </a:r>
            <a:r>
              <a:rPr lang="en-US" sz="2800" b="1" i="1" smtClean="0">
                <a:latin typeface="Times New Roman" panose="02020603050405020304" pitchFamily="18" charset="0"/>
                <a:ea typeface="Arial" panose="020B0604020202020204" pitchFamily="34" charset="0"/>
                <a:cs typeface="Times New Roman" panose="02020603050405020304" pitchFamily="18" charset="0"/>
              </a:rPr>
              <a:t/>
            </a:r>
            <a:br>
              <a:rPr lang="en-US" sz="2800" b="1" i="1" smtClean="0">
                <a:latin typeface="Times New Roman" panose="02020603050405020304" pitchFamily="18" charset="0"/>
                <a:ea typeface="Arial" panose="020B0604020202020204" pitchFamily="34" charset="0"/>
                <a:cs typeface="Times New Roman" panose="02020603050405020304" pitchFamily="18" charset="0"/>
              </a:rPr>
            </a:br>
            <a:r>
              <a:rPr lang="en-US" sz="2800" b="1" i="1" smtClean="0">
                <a:latin typeface="Times New Roman" panose="02020603050405020304" pitchFamily="18" charset="0"/>
                <a:ea typeface="Arial" panose="020B0604020202020204" pitchFamily="34" charset="0"/>
                <a:cs typeface="Times New Roman" panose="02020603050405020304" pitchFamily="18" charset="0"/>
              </a:rPr>
              <a:t>(ABS không </a:t>
            </a:r>
            <a:br>
              <a:rPr lang="en-US" sz="2800" b="1" i="1" smtClean="0">
                <a:latin typeface="Times New Roman" panose="02020603050405020304" pitchFamily="18" charset="0"/>
                <a:ea typeface="Arial" panose="020B0604020202020204" pitchFamily="34" charset="0"/>
                <a:cs typeface="Times New Roman" panose="02020603050405020304" pitchFamily="18" charset="0"/>
              </a:rPr>
            </a:br>
            <a:r>
              <a:rPr lang="en-US" sz="2800" b="1" i="1" smtClean="0">
                <a:latin typeface="Times New Roman" panose="02020603050405020304" pitchFamily="18" charset="0"/>
                <a:ea typeface="Arial" panose="020B0604020202020204" pitchFamily="34" charset="0"/>
                <a:cs typeface="Times New Roman" panose="02020603050405020304" pitchFamily="18" charset="0"/>
              </a:rPr>
              <a:t>hoạt </a:t>
            </a:r>
            <a:r>
              <a:rPr lang="en-US" sz="2800" b="1" i="1">
                <a:latin typeface="Times New Roman" panose="02020603050405020304" pitchFamily="18" charset="0"/>
                <a:ea typeface="Arial" panose="020B0604020202020204" pitchFamily="34" charset="0"/>
                <a:cs typeface="Times New Roman" panose="02020603050405020304" pitchFamily="18" charset="0"/>
              </a:rPr>
              <a:t>động )</a:t>
            </a:r>
            <a:endParaRPr lang="en-US" sz="2800" b="1">
              <a:effectLst/>
              <a:latin typeface="Arial" panose="020B0604020202020204" pitchFamily="34" charset="0"/>
              <a:ea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23285461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0"/>
          <p:cNvGrpSpPr>
            <a:grpSpLocks/>
          </p:cNvGrpSpPr>
          <p:nvPr/>
        </p:nvGrpSpPr>
        <p:grpSpPr bwMode="auto">
          <a:xfrm>
            <a:off x="214282" y="263497"/>
            <a:ext cx="381000" cy="381000"/>
            <a:chOff x="2078" y="1680"/>
            <a:chExt cx="1615" cy="1615"/>
          </a:xfrm>
        </p:grpSpPr>
        <p:sp>
          <p:nvSpPr>
            <p:cNvPr id="8" name="Oval 6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vi-VN"/>
            </a:p>
          </p:txBody>
        </p:sp>
        <p:sp>
          <p:nvSpPr>
            <p:cNvPr id="9" name="Oval 6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vi-VN"/>
            </a:p>
          </p:txBody>
        </p:sp>
        <p:sp>
          <p:nvSpPr>
            <p:cNvPr id="10" name="Oval 6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vi-VN"/>
            </a:p>
          </p:txBody>
        </p:sp>
        <p:sp>
          <p:nvSpPr>
            <p:cNvPr id="11" name="Oval 64"/>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w="38100" algn="ctr">
              <a:noFill/>
              <a:round/>
              <a:headEnd/>
              <a:tailEnd/>
            </a:ln>
            <a:effectLst/>
          </p:spPr>
          <p:txBody>
            <a:bodyPr wrap="none" anchor="ctr">
              <a:spAutoFit/>
            </a:bodyPr>
            <a:lstStyle/>
            <a:p>
              <a:endParaRPr lang="vi-VN"/>
            </a:p>
          </p:txBody>
        </p:sp>
        <p:sp>
          <p:nvSpPr>
            <p:cNvPr id="12" name="Oval 6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vi-VN"/>
            </a:p>
          </p:txBody>
        </p:sp>
        <p:sp>
          <p:nvSpPr>
            <p:cNvPr id="13" name="Oval 66"/>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w="38100" algn="ctr">
              <a:noFill/>
              <a:round/>
              <a:headEnd/>
              <a:tailEnd/>
            </a:ln>
            <a:effectLst/>
          </p:spPr>
          <p:txBody>
            <a:bodyPr anchor="ctr">
              <a:spAutoFit/>
            </a:bodyPr>
            <a:lstStyle/>
            <a:p>
              <a:endParaRPr lang="vi-VN"/>
            </a:p>
          </p:txBody>
        </p:sp>
      </p:grpSp>
      <p:sp>
        <p:nvSpPr>
          <p:cNvPr id="18" name="AutoShape 52"/>
          <p:cNvSpPr>
            <a:spLocks noChangeArrowheads="1"/>
          </p:cNvSpPr>
          <p:nvPr/>
        </p:nvSpPr>
        <p:spPr bwMode="gray">
          <a:xfrm>
            <a:off x="571472" y="142852"/>
            <a:ext cx="8572528" cy="584212"/>
          </a:xfrm>
          <a:prstGeom prst="roundRect">
            <a:avLst>
              <a:gd name="adj" fmla="val 50000"/>
            </a:avLst>
          </a:prstGeom>
          <a:noFill/>
          <a:ln w="28575" algn="ctr">
            <a:noFill/>
            <a:round/>
            <a:headEnd/>
            <a:tailEnd/>
          </a:ln>
          <a:effectLst/>
        </p:spPr>
        <p:txBody>
          <a:bodyPr wrap="none" anchor="ctr"/>
          <a:lstStyle/>
          <a:p>
            <a:pPr eaLnBrk="0" hangingPunct="0"/>
            <a:endParaRPr lang="en-US" b="1">
              <a:solidFill>
                <a:schemeClr val="tx2"/>
              </a:solidFill>
              <a:latin typeface="Times New Roman" pitchFamily="18" charset="0"/>
              <a:cs typeface="Times New Roman" pitchFamily="18" charset="0"/>
            </a:endParaRPr>
          </a:p>
        </p:txBody>
      </p:sp>
      <p:sp>
        <p:nvSpPr>
          <p:cNvPr id="16" name="Rectangle 15"/>
          <p:cNvSpPr/>
          <p:nvPr/>
        </p:nvSpPr>
        <p:spPr>
          <a:xfrm>
            <a:off x="749118" y="231031"/>
            <a:ext cx="8412828" cy="830997"/>
          </a:xfrm>
          <a:prstGeom prst="rect">
            <a:avLst/>
          </a:prstGeom>
        </p:spPr>
        <p:txBody>
          <a:bodyPr wrap="square">
            <a:spAutoFit/>
          </a:bodyPr>
          <a:lstStyle/>
          <a:p>
            <a:pPr eaLnBrk="0" hangingPunct="0"/>
            <a:r>
              <a:rPr lang="vi-VN" sz="2400" b="1">
                <a:solidFill>
                  <a:schemeClr val="bg1"/>
                </a:solidFill>
                <a:latin typeface="Times New Roman" pitchFamily="18" charset="0"/>
                <a:cs typeface="Times New Roman" pitchFamily="18" charset="0"/>
              </a:rPr>
              <a:t>Chương 1 CƠ SỞ </a:t>
            </a:r>
            <a:r>
              <a:rPr lang="en-US" sz="2400" b="1" smtClean="0">
                <a:solidFill>
                  <a:schemeClr val="bg1"/>
                </a:solidFill>
                <a:latin typeface="Times New Roman" pitchFamily="18" charset="0"/>
                <a:cs typeface="Times New Roman" pitchFamily="18" charset="0"/>
              </a:rPr>
              <a:t>LT </a:t>
            </a:r>
            <a:r>
              <a:rPr lang="vi-VN" sz="2400" b="1" smtClean="0">
                <a:solidFill>
                  <a:schemeClr val="bg1"/>
                </a:solidFill>
                <a:latin typeface="Times New Roman" pitchFamily="18" charset="0"/>
                <a:cs typeface="Times New Roman" pitchFamily="18" charset="0"/>
              </a:rPr>
              <a:t>VỀ </a:t>
            </a:r>
            <a:r>
              <a:rPr lang="en-US" sz="2400" b="1" smtClean="0">
                <a:solidFill>
                  <a:schemeClr val="bg1"/>
                </a:solidFill>
                <a:latin typeface="Times New Roman" pitchFamily="18" charset="0"/>
                <a:cs typeface="Times New Roman" pitchFamily="18" charset="0"/>
              </a:rPr>
              <a:t>HTP </a:t>
            </a:r>
            <a:r>
              <a:rPr lang="vi-VN" sz="2400" b="1" smtClean="0">
                <a:solidFill>
                  <a:schemeClr val="bg1"/>
                </a:solidFill>
                <a:latin typeface="Times New Roman" pitchFamily="18" charset="0"/>
                <a:cs typeface="Times New Roman" pitchFamily="18" charset="0"/>
              </a:rPr>
              <a:t>CHỐNG </a:t>
            </a:r>
            <a:r>
              <a:rPr lang="vi-VN" sz="2400" b="1">
                <a:solidFill>
                  <a:schemeClr val="bg1"/>
                </a:solidFill>
                <a:latin typeface="Times New Roman" pitchFamily="18" charset="0"/>
                <a:cs typeface="Times New Roman" pitchFamily="18" charset="0"/>
              </a:rPr>
              <a:t>HÃM CỨNG  ( ABS )	</a:t>
            </a:r>
          </a:p>
          <a:p>
            <a:pPr eaLnBrk="0" hangingPunct="0"/>
            <a:endParaRPr lang="vi-VN" sz="2400" b="1">
              <a:solidFill>
                <a:schemeClr val="bg1"/>
              </a:solidFill>
              <a:latin typeface="Times New Roman" pitchFamily="18" charset="0"/>
              <a:cs typeface="Times New Roman" pitchFamily="18" charset="0"/>
            </a:endParaRPr>
          </a:p>
        </p:txBody>
      </p:sp>
      <p:pic>
        <p:nvPicPr>
          <p:cNvPr id="5122" name="Picture 78" descr="GIAM 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121632"/>
            <a:ext cx="7793322" cy="558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6651004" y="2590800"/>
            <a:ext cx="2496654" cy="3892412"/>
          </a:xfrm>
          <a:prstGeom prst="rect">
            <a:avLst/>
          </a:prstGeom>
        </p:spPr>
        <p:txBody>
          <a:bodyPr wrap="square">
            <a:spAutoFit/>
          </a:bodyPr>
          <a:lstStyle/>
          <a:p>
            <a:pPr algn="ctr">
              <a:lnSpc>
                <a:spcPct val="150000"/>
              </a:lnSpc>
            </a:pPr>
            <a:r>
              <a:rPr lang="en-US" sz="2800" b="1" i="1">
                <a:latin typeface="Times New Roman" panose="02020603050405020304" pitchFamily="18" charset="0"/>
                <a:ea typeface="Arial" panose="020B0604020202020204" pitchFamily="34" charset="0"/>
              </a:rPr>
              <a:t>Khi </a:t>
            </a:r>
            <a:r>
              <a:rPr lang="en-US" sz="2800" b="1" i="1" smtClean="0">
                <a:latin typeface="Times New Roman" panose="02020603050405020304" pitchFamily="18" charset="0"/>
                <a:ea typeface="Arial" panose="020B0604020202020204" pitchFamily="34" charset="0"/>
              </a:rPr>
              <a:t/>
            </a:r>
            <a:br>
              <a:rPr lang="en-US" sz="2800" b="1" i="1" smtClean="0">
                <a:latin typeface="Times New Roman" panose="02020603050405020304" pitchFamily="18" charset="0"/>
                <a:ea typeface="Arial" panose="020B0604020202020204" pitchFamily="34" charset="0"/>
              </a:rPr>
            </a:br>
            <a:r>
              <a:rPr lang="en-US" sz="2800" b="1" i="1" smtClean="0">
                <a:latin typeface="Times New Roman" panose="02020603050405020304" pitchFamily="18" charset="0"/>
                <a:ea typeface="Arial" panose="020B0604020202020204" pitchFamily="34" charset="0"/>
              </a:rPr>
              <a:t>phanh gấp</a:t>
            </a:r>
            <a:br>
              <a:rPr lang="en-US" sz="2800" b="1" i="1" smtClean="0">
                <a:latin typeface="Times New Roman" panose="02020603050405020304" pitchFamily="18" charset="0"/>
                <a:ea typeface="Arial" panose="020B0604020202020204" pitchFamily="34" charset="0"/>
              </a:rPr>
            </a:br>
            <a:r>
              <a:rPr lang="en-US" sz="2800" b="1" i="1" smtClean="0">
                <a:latin typeface="Times New Roman" panose="02020603050405020304" pitchFamily="18" charset="0"/>
                <a:ea typeface="Arial" panose="020B0604020202020204" pitchFamily="34" charset="0"/>
              </a:rPr>
              <a:t> </a:t>
            </a:r>
            <a:r>
              <a:rPr lang="en-US" sz="2800" b="1" i="1">
                <a:latin typeface="Times New Roman" panose="02020603050405020304" pitchFamily="18" charset="0"/>
                <a:ea typeface="Arial" panose="020B0604020202020204" pitchFamily="34" charset="0"/>
              </a:rPr>
              <a:t>(ABS hoạt </a:t>
            </a:r>
            <a:r>
              <a:rPr lang="en-US" sz="2800" b="1" i="1" smtClean="0">
                <a:latin typeface="Times New Roman" panose="02020603050405020304" pitchFamily="18" charset="0"/>
                <a:ea typeface="Arial" panose="020B0604020202020204" pitchFamily="34" charset="0"/>
              </a:rPr>
              <a:t/>
            </a:r>
            <a:br>
              <a:rPr lang="en-US" sz="2800" b="1" i="1" smtClean="0">
                <a:latin typeface="Times New Roman" panose="02020603050405020304" pitchFamily="18" charset="0"/>
                <a:ea typeface="Arial" panose="020B0604020202020204" pitchFamily="34" charset="0"/>
              </a:rPr>
            </a:br>
            <a:r>
              <a:rPr lang="en-US" sz="2800" b="1" i="1" smtClean="0">
                <a:latin typeface="Times New Roman" panose="02020603050405020304" pitchFamily="18" charset="0"/>
                <a:ea typeface="Arial" panose="020B0604020202020204" pitchFamily="34" charset="0"/>
              </a:rPr>
              <a:t>động </a:t>
            </a:r>
            <a:r>
              <a:rPr lang="en-US" sz="2800" b="1" i="1">
                <a:latin typeface="Times New Roman" panose="02020603050405020304" pitchFamily="18" charset="0"/>
                <a:ea typeface="Arial" panose="020B0604020202020204" pitchFamily="34" charset="0"/>
              </a:rPr>
              <a:t>) </a:t>
            </a:r>
            <a:r>
              <a:rPr lang="en-US" sz="2800" b="1" i="1" smtClean="0">
                <a:latin typeface="Times New Roman" panose="02020603050405020304" pitchFamily="18" charset="0"/>
                <a:ea typeface="Arial" panose="020B0604020202020204" pitchFamily="34" charset="0"/>
              </a:rPr>
              <a:t>– </a:t>
            </a:r>
            <a:br>
              <a:rPr lang="en-US" sz="2800" b="1" i="1" smtClean="0">
                <a:latin typeface="Times New Roman" panose="02020603050405020304" pitchFamily="18" charset="0"/>
                <a:ea typeface="Arial" panose="020B0604020202020204" pitchFamily="34" charset="0"/>
              </a:rPr>
            </a:br>
            <a:r>
              <a:rPr lang="en-US" sz="2800" b="1" i="1" smtClean="0">
                <a:latin typeface="Times New Roman" panose="02020603050405020304" pitchFamily="18" charset="0"/>
                <a:ea typeface="Arial" panose="020B0604020202020204" pitchFamily="34" charset="0"/>
              </a:rPr>
              <a:t>Chế </a:t>
            </a:r>
            <a:r>
              <a:rPr lang="en-US" sz="2800" b="1" i="1">
                <a:latin typeface="Times New Roman" panose="02020603050405020304" pitchFamily="18" charset="0"/>
                <a:ea typeface="Arial" panose="020B0604020202020204" pitchFamily="34" charset="0"/>
              </a:rPr>
              <a:t>độ </a:t>
            </a:r>
            <a:r>
              <a:rPr lang="en-US" sz="2800" b="1" i="1" smtClean="0">
                <a:latin typeface="Times New Roman" panose="02020603050405020304" pitchFamily="18" charset="0"/>
                <a:ea typeface="Arial" panose="020B0604020202020204" pitchFamily="34" charset="0"/>
              </a:rPr>
              <a:t/>
            </a:r>
            <a:br>
              <a:rPr lang="en-US" sz="2800" b="1" i="1" smtClean="0">
                <a:latin typeface="Times New Roman" panose="02020603050405020304" pitchFamily="18" charset="0"/>
                <a:ea typeface="Arial" panose="020B0604020202020204" pitchFamily="34" charset="0"/>
              </a:rPr>
            </a:br>
            <a:r>
              <a:rPr lang="en-US" sz="2800" b="1" i="1" smtClean="0">
                <a:latin typeface="Times New Roman" panose="02020603050405020304" pitchFamily="18" charset="0"/>
                <a:ea typeface="Arial" panose="020B0604020202020204" pitchFamily="34" charset="0"/>
              </a:rPr>
              <a:t>giảm </a:t>
            </a:r>
            <a:r>
              <a:rPr lang="en-US" sz="2800" b="1" i="1">
                <a:latin typeface="Times New Roman" panose="02020603050405020304" pitchFamily="18" charset="0"/>
                <a:ea typeface="Arial" panose="020B0604020202020204" pitchFamily="34" charset="0"/>
              </a:rPr>
              <a:t>áp</a:t>
            </a:r>
            <a:endParaRPr lang="en-US" sz="2800" b="1"/>
          </a:p>
        </p:txBody>
      </p:sp>
    </p:spTree>
    <p:extLst>
      <p:ext uri="{BB962C8B-B14F-4D97-AF65-F5344CB8AC3E}">
        <p14:creationId xmlns:p14="http://schemas.microsoft.com/office/powerpoint/2010/main" val="33398790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0"/>
          <p:cNvGrpSpPr>
            <a:grpSpLocks/>
          </p:cNvGrpSpPr>
          <p:nvPr/>
        </p:nvGrpSpPr>
        <p:grpSpPr bwMode="auto">
          <a:xfrm>
            <a:off x="214282" y="263497"/>
            <a:ext cx="381000" cy="381000"/>
            <a:chOff x="2078" y="1680"/>
            <a:chExt cx="1615" cy="1615"/>
          </a:xfrm>
        </p:grpSpPr>
        <p:sp>
          <p:nvSpPr>
            <p:cNvPr id="8" name="Oval 6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vi-VN"/>
            </a:p>
          </p:txBody>
        </p:sp>
        <p:sp>
          <p:nvSpPr>
            <p:cNvPr id="9" name="Oval 6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vi-VN"/>
            </a:p>
          </p:txBody>
        </p:sp>
        <p:sp>
          <p:nvSpPr>
            <p:cNvPr id="10" name="Oval 6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vi-VN"/>
            </a:p>
          </p:txBody>
        </p:sp>
        <p:sp>
          <p:nvSpPr>
            <p:cNvPr id="11" name="Oval 64"/>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w="38100" algn="ctr">
              <a:noFill/>
              <a:round/>
              <a:headEnd/>
              <a:tailEnd/>
            </a:ln>
            <a:effectLst/>
          </p:spPr>
          <p:txBody>
            <a:bodyPr wrap="none" anchor="ctr">
              <a:spAutoFit/>
            </a:bodyPr>
            <a:lstStyle/>
            <a:p>
              <a:endParaRPr lang="vi-VN"/>
            </a:p>
          </p:txBody>
        </p:sp>
        <p:sp>
          <p:nvSpPr>
            <p:cNvPr id="12" name="Oval 6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vi-VN"/>
            </a:p>
          </p:txBody>
        </p:sp>
        <p:sp>
          <p:nvSpPr>
            <p:cNvPr id="13" name="Oval 66"/>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w="38100" algn="ctr">
              <a:noFill/>
              <a:round/>
              <a:headEnd/>
              <a:tailEnd/>
            </a:ln>
            <a:effectLst/>
          </p:spPr>
          <p:txBody>
            <a:bodyPr anchor="ctr">
              <a:spAutoFit/>
            </a:bodyPr>
            <a:lstStyle/>
            <a:p>
              <a:endParaRPr lang="vi-VN"/>
            </a:p>
          </p:txBody>
        </p:sp>
      </p:grpSp>
      <p:sp>
        <p:nvSpPr>
          <p:cNvPr id="18" name="AutoShape 52"/>
          <p:cNvSpPr>
            <a:spLocks noChangeArrowheads="1"/>
          </p:cNvSpPr>
          <p:nvPr/>
        </p:nvSpPr>
        <p:spPr bwMode="gray">
          <a:xfrm>
            <a:off x="571472" y="142852"/>
            <a:ext cx="8572528" cy="584212"/>
          </a:xfrm>
          <a:prstGeom prst="roundRect">
            <a:avLst>
              <a:gd name="adj" fmla="val 50000"/>
            </a:avLst>
          </a:prstGeom>
          <a:noFill/>
          <a:ln w="28575" algn="ctr">
            <a:noFill/>
            <a:round/>
            <a:headEnd/>
            <a:tailEnd/>
          </a:ln>
          <a:effectLst/>
        </p:spPr>
        <p:txBody>
          <a:bodyPr wrap="none" anchor="ctr"/>
          <a:lstStyle/>
          <a:p>
            <a:pPr eaLnBrk="0" hangingPunct="0"/>
            <a:endParaRPr lang="en-US" b="1">
              <a:solidFill>
                <a:schemeClr val="tx2"/>
              </a:solidFill>
              <a:latin typeface="Times New Roman" pitchFamily="18" charset="0"/>
              <a:cs typeface="Times New Roman" pitchFamily="18" charset="0"/>
            </a:endParaRPr>
          </a:p>
        </p:txBody>
      </p:sp>
      <p:sp>
        <p:nvSpPr>
          <p:cNvPr id="16" name="Rectangle 15"/>
          <p:cNvSpPr/>
          <p:nvPr/>
        </p:nvSpPr>
        <p:spPr>
          <a:xfrm>
            <a:off x="749118" y="231031"/>
            <a:ext cx="8412828" cy="830997"/>
          </a:xfrm>
          <a:prstGeom prst="rect">
            <a:avLst/>
          </a:prstGeom>
        </p:spPr>
        <p:txBody>
          <a:bodyPr wrap="square">
            <a:spAutoFit/>
          </a:bodyPr>
          <a:lstStyle/>
          <a:p>
            <a:pPr eaLnBrk="0" hangingPunct="0"/>
            <a:r>
              <a:rPr lang="vi-VN" sz="2400" b="1">
                <a:solidFill>
                  <a:schemeClr val="bg1"/>
                </a:solidFill>
                <a:latin typeface="Times New Roman" pitchFamily="18" charset="0"/>
                <a:cs typeface="Times New Roman" pitchFamily="18" charset="0"/>
              </a:rPr>
              <a:t>Chương 1 CƠ SỞ </a:t>
            </a:r>
            <a:r>
              <a:rPr lang="en-US" sz="2400" b="1" smtClean="0">
                <a:solidFill>
                  <a:schemeClr val="bg1"/>
                </a:solidFill>
                <a:latin typeface="Times New Roman" pitchFamily="18" charset="0"/>
                <a:cs typeface="Times New Roman" pitchFamily="18" charset="0"/>
              </a:rPr>
              <a:t>LT </a:t>
            </a:r>
            <a:r>
              <a:rPr lang="vi-VN" sz="2400" b="1" smtClean="0">
                <a:solidFill>
                  <a:schemeClr val="bg1"/>
                </a:solidFill>
                <a:latin typeface="Times New Roman" pitchFamily="18" charset="0"/>
                <a:cs typeface="Times New Roman" pitchFamily="18" charset="0"/>
              </a:rPr>
              <a:t>VỀ </a:t>
            </a:r>
            <a:r>
              <a:rPr lang="en-US" sz="2400" b="1" smtClean="0">
                <a:solidFill>
                  <a:schemeClr val="bg1"/>
                </a:solidFill>
                <a:latin typeface="Times New Roman" pitchFamily="18" charset="0"/>
                <a:cs typeface="Times New Roman" pitchFamily="18" charset="0"/>
              </a:rPr>
              <a:t>HTP </a:t>
            </a:r>
            <a:r>
              <a:rPr lang="vi-VN" sz="2400" b="1" smtClean="0">
                <a:solidFill>
                  <a:schemeClr val="bg1"/>
                </a:solidFill>
                <a:latin typeface="Times New Roman" pitchFamily="18" charset="0"/>
                <a:cs typeface="Times New Roman" pitchFamily="18" charset="0"/>
              </a:rPr>
              <a:t>CHỐNG </a:t>
            </a:r>
            <a:r>
              <a:rPr lang="vi-VN" sz="2400" b="1">
                <a:solidFill>
                  <a:schemeClr val="bg1"/>
                </a:solidFill>
                <a:latin typeface="Times New Roman" pitchFamily="18" charset="0"/>
                <a:cs typeface="Times New Roman" pitchFamily="18" charset="0"/>
              </a:rPr>
              <a:t>HÃM CỨNG  ( ABS )	</a:t>
            </a:r>
          </a:p>
          <a:p>
            <a:pPr eaLnBrk="0" hangingPunct="0"/>
            <a:endParaRPr lang="vi-VN" sz="2400" b="1">
              <a:solidFill>
                <a:schemeClr val="bg1"/>
              </a:solidFill>
              <a:latin typeface="Times New Roman" pitchFamily="18" charset="0"/>
              <a:cs typeface="Times New Roman" pitchFamily="18" charset="0"/>
            </a:endParaRPr>
          </a:p>
        </p:txBody>
      </p:sp>
      <p:pic>
        <p:nvPicPr>
          <p:cNvPr id="6146" name="Picture 83" descr="GIU 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76846"/>
            <a:ext cx="7148525" cy="5643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6858000" y="2743200"/>
            <a:ext cx="2092239" cy="3246081"/>
          </a:xfrm>
          <a:prstGeom prst="rect">
            <a:avLst/>
          </a:prstGeom>
        </p:spPr>
        <p:txBody>
          <a:bodyPr wrap="none">
            <a:spAutoFit/>
          </a:bodyPr>
          <a:lstStyle/>
          <a:p>
            <a:pPr algn="ctr">
              <a:lnSpc>
                <a:spcPct val="150000"/>
              </a:lnSpc>
            </a:pPr>
            <a:r>
              <a:rPr lang="en-US" sz="2800" b="1" i="1">
                <a:latin typeface="Times New Roman" panose="02020603050405020304" pitchFamily="18" charset="0"/>
                <a:ea typeface="Arial" panose="020B0604020202020204" pitchFamily="34" charset="0"/>
              </a:rPr>
              <a:t>Khi </a:t>
            </a:r>
            <a:r>
              <a:rPr lang="en-US" sz="2800" b="1" i="1" smtClean="0">
                <a:latin typeface="Times New Roman" panose="02020603050405020304" pitchFamily="18" charset="0"/>
                <a:ea typeface="Arial" panose="020B0604020202020204" pitchFamily="34" charset="0"/>
              </a:rPr>
              <a:t/>
            </a:r>
            <a:br>
              <a:rPr lang="en-US" sz="2800" b="1" i="1" smtClean="0">
                <a:latin typeface="Times New Roman" panose="02020603050405020304" pitchFamily="18" charset="0"/>
                <a:ea typeface="Arial" panose="020B0604020202020204" pitchFamily="34" charset="0"/>
              </a:rPr>
            </a:br>
            <a:r>
              <a:rPr lang="en-US" sz="2800" b="1" i="1" smtClean="0">
                <a:latin typeface="Times New Roman" panose="02020603050405020304" pitchFamily="18" charset="0"/>
                <a:ea typeface="Arial" panose="020B0604020202020204" pitchFamily="34" charset="0"/>
              </a:rPr>
              <a:t>phanh </a:t>
            </a:r>
            <a:r>
              <a:rPr lang="en-US" sz="2800" b="1" i="1">
                <a:latin typeface="Times New Roman" panose="02020603050405020304" pitchFamily="18" charset="0"/>
                <a:ea typeface="Arial" panose="020B0604020202020204" pitchFamily="34" charset="0"/>
              </a:rPr>
              <a:t>gấp </a:t>
            </a:r>
            <a:r>
              <a:rPr lang="en-US" sz="2800" b="1" i="1" smtClean="0">
                <a:latin typeface="Times New Roman" panose="02020603050405020304" pitchFamily="18" charset="0"/>
                <a:ea typeface="Arial" panose="020B0604020202020204" pitchFamily="34" charset="0"/>
              </a:rPr>
              <a:t/>
            </a:r>
            <a:br>
              <a:rPr lang="en-US" sz="2800" b="1" i="1" smtClean="0">
                <a:latin typeface="Times New Roman" panose="02020603050405020304" pitchFamily="18" charset="0"/>
                <a:ea typeface="Arial" panose="020B0604020202020204" pitchFamily="34" charset="0"/>
              </a:rPr>
            </a:br>
            <a:r>
              <a:rPr lang="en-US" sz="2800" b="1" i="1" smtClean="0">
                <a:latin typeface="Times New Roman" panose="02020603050405020304" pitchFamily="18" charset="0"/>
                <a:ea typeface="Arial" panose="020B0604020202020204" pitchFamily="34" charset="0"/>
              </a:rPr>
              <a:t>( </a:t>
            </a:r>
            <a:r>
              <a:rPr lang="en-US" sz="2800" b="1" i="1">
                <a:latin typeface="Times New Roman" panose="02020603050405020304" pitchFamily="18" charset="0"/>
                <a:ea typeface="Arial" panose="020B0604020202020204" pitchFamily="34" charset="0"/>
              </a:rPr>
              <a:t>ABS </a:t>
            </a:r>
            <a:r>
              <a:rPr lang="en-US" sz="2800" b="1" i="1" smtClean="0">
                <a:latin typeface="Times New Roman" panose="02020603050405020304" pitchFamily="18" charset="0"/>
                <a:ea typeface="Arial" panose="020B0604020202020204" pitchFamily="34" charset="0"/>
              </a:rPr>
              <a:t/>
            </a:r>
            <a:br>
              <a:rPr lang="en-US" sz="2800" b="1" i="1" smtClean="0">
                <a:latin typeface="Times New Roman" panose="02020603050405020304" pitchFamily="18" charset="0"/>
                <a:ea typeface="Arial" panose="020B0604020202020204" pitchFamily="34" charset="0"/>
              </a:rPr>
            </a:br>
            <a:r>
              <a:rPr lang="en-US" sz="2800" b="1" i="1" smtClean="0">
                <a:latin typeface="Times New Roman" panose="02020603050405020304" pitchFamily="18" charset="0"/>
                <a:ea typeface="Arial" panose="020B0604020202020204" pitchFamily="34" charset="0"/>
              </a:rPr>
              <a:t>hoạt </a:t>
            </a:r>
            <a:r>
              <a:rPr lang="en-US" sz="2800" b="1" i="1">
                <a:latin typeface="Times New Roman" panose="02020603050405020304" pitchFamily="18" charset="0"/>
                <a:ea typeface="Arial" panose="020B0604020202020204" pitchFamily="34" charset="0"/>
              </a:rPr>
              <a:t>động )- </a:t>
            </a:r>
            <a:r>
              <a:rPr lang="en-US" sz="2800" b="1" i="1" smtClean="0">
                <a:latin typeface="Times New Roman" panose="02020603050405020304" pitchFamily="18" charset="0"/>
                <a:ea typeface="Arial" panose="020B0604020202020204" pitchFamily="34" charset="0"/>
              </a:rPr>
              <a:t/>
            </a:r>
            <a:br>
              <a:rPr lang="en-US" sz="2800" b="1" i="1" smtClean="0">
                <a:latin typeface="Times New Roman" panose="02020603050405020304" pitchFamily="18" charset="0"/>
                <a:ea typeface="Arial" panose="020B0604020202020204" pitchFamily="34" charset="0"/>
              </a:rPr>
            </a:br>
            <a:r>
              <a:rPr lang="en-US" sz="2800" b="1" i="1" smtClean="0">
                <a:latin typeface="Times New Roman" panose="02020603050405020304" pitchFamily="18" charset="0"/>
                <a:ea typeface="Arial" panose="020B0604020202020204" pitchFamily="34" charset="0"/>
              </a:rPr>
              <a:t>chế </a:t>
            </a:r>
            <a:r>
              <a:rPr lang="en-US" sz="2800" b="1" i="1">
                <a:latin typeface="Times New Roman" panose="02020603050405020304" pitchFamily="18" charset="0"/>
                <a:ea typeface="Arial" panose="020B0604020202020204" pitchFamily="34" charset="0"/>
              </a:rPr>
              <a:t>độ giữ</a:t>
            </a:r>
            <a:endParaRPr lang="en-US" sz="2800" b="1"/>
          </a:p>
        </p:txBody>
      </p:sp>
    </p:spTree>
    <p:extLst>
      <p:ext uri="{BB962C8B-B14F-4D97-AF65-F5344CB8AC3E}">
        <p14:creationId xmlns:p14="http://schemas.microsoft.com/office/powerpoint/2010/main" val="2877620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0"/>
          <p:cNvGrpSpPr>
            <a:grpSpLocks/>
          </p:cNvGrpSpPr>
          <p:nvPr/>
        </p:nvGrpSpPr>
        <p:grpSpPr bwMode="auto">
          <a:xfrm>
            <a:off x="214282" y="263497"/>
            <a:ext cx="381000" cy="381000"/>
            <a:chOff x="2078" y="1680"/>
            <a:chExt cx="1615" cy="1615"/>
          </a:xfrm>
        </p:grpSpPr>
        <p:sp>
          <p:nvSpPr>
            <p:cNvPr id="8" name="Oval 6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vi-VN"/>
            </a:p>
          </p:txBody>
        </p:sp>
        <p:sp>
          <p:nvSpPr>
            <p:cNvPr id="9" name="Oval 6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vi-VN"/>
            </a:p>
          </p:txBody>
        </p:sp>
        <p:sp>
          <p:nvSpPr>
            <p:cNvPr id="10" name="Oval 6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vi-VN"/>
            </a:p>
          </p:txBody>
        </p:sp>
        <p:sp>
          <p:nvSpPr>
            <p:cNvPr id="11" name="Oval 64"/>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w="38100" algn="ctr">
              <a:noFill/>
              <a:round/>
              <a:headEnd/>
              <a:tailEnd/>
            </a:ln>
            <a:effectLst/>
          </p:spPr>
          <p:txBody>
            <a:bodyPr wrap="none" anchor="ctr">
              <a:spAutoFit/>
            </a:bodyPr>
            <a:lstStyle/>
            <a:p>
              <a:endParaRPr lang="vi-VN"/>
            </a:p>
          </p:txBody>
        </p:sp>
        <p:sp>
          <p:nvSpPr>
            <p:cNvPr id="12" name="Oval 6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vi-VN"/>
            </a:p>
          </p:txBody>
        </p:sp>
        <p:sp>
          <p:nvSpPr>
            <p:cNvPr id="13" name="Oval 66"/>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w="38100" algn="ctr">
              <a:noFill/>
              <a:round/>
              <a:headEnd/>
              <a:tailEnd/>
            </a:ln>
            <a:effectLst/>
          </p:spPr>
          <p:txBody>
            <a:bodyPr anchor="ctr">
              <a:spAutoFit/>
            </a:bodyPr>
            <a:lstStyle/>
            <a:p>
              <a:endParaRPr lang="vi-VN"/>
            </a:p>
          </p:txBody>
        </p:sp>
      </p:grpSp>
      <p:sp>
        <p:nvSpPr>
          <p:cNvPr id="18" name="AutoShape 52"/>
          <p:cNvSpPr>
            <a:spLocks noChangeArrowheads="1"/>
          </p:cNvSpPr>
          <p:nvPr/>
        </p:nvSpPr>
        <p:spPr bwMode="gray">
          <a:xfrm>
            <a:off x="571472" y="142852"/>
            <a:ext cx="8572528" cy="584212"/>
          </a:xfrm>
          <a:prstGeom prst="roundRect">
            <a:avLst>
              <a:gd name="adj" fmla="val 50000"/>
            </a:avLst>
          </a:prstGeom>
          <a:noFill/>
          <a:ln w="28575" algn="ctr">
            <a:noFill/>
            <a:round/>
            <a:headEnd/>
            <a:tailEnd/>
          </a:ln>
          <a:effectLst/>
        </p:spPr>
        <p:txBody>
          <a:bodyPr wrap="none" anchor="ctr"/>
          <a:lstStyle/>
          <a:p>
            <a:pPr eaLnBrk="0" hangingPunct="0"/>
            <a:endParaRPr lang="en-US" b="1">
              <a:solidFill>
                <a:schemeClr val="tx2"/>
              </a:solidFill>
              <a:latin typeface="Times New Roman" pitchFamily="18" charset="0"/>
              <a:cs typeface="Times New Roman" pitchFamily="18" charset="0"/>
            </a:endParaRPr>
          </a:p>
        </p:txBody>
      </p:sp>
      <p:sp>
        <p:nvSpPr>
          <p:cNvPr id="16" name="Rectangle 15"/>
          <p:cNvSpPr/>
          <p:nvPr/>
        </p:nvSpPr>
        <p:spPr>
          <a:xfrm>
            <a:off x="749118" y="231031"/>
            <a:ext cx="8412828" cy="830997"/>
          </a:xfrm>
          <a:prstGeom prst="rect">
            <a:avLst/>
          </a:prstGeom>
        </p:spPr>
        <p:txBody>
          <a:bodyPr wrap="square">
            <a:spAutoFit/>
          </a:bodyPr>
          <a:lstStyle/>
          <a:p>
            <a:pPr eaLnBrk="0" hangingPunct="0"/>
            <a:r>
              <a:rPr lang="vi-VN" sz="2400" b="1">
                <a:solidFill>
                  <a:schemeClr val="bg1"/>
                </a:solidFill>
                <a:latin typeface="Times New Roman" pitchFamily="18" charset="0"/>
                <a:cs typeface="Times New Roman" pitchFamily="18" charset="0"/>
              </a:rPr>
              <a:t>Chương 1 CƠ SỞ </a:t>
            </a:r>
            <a:r>
              <a:rPr lang="en-US" sz="2400" b="1" smtClean="0">
                <a:solidFill>
                  <a:schemeClr val="bg1"/>
                </a:solidFill>
                <a:latin typeface="Times New Roman" pitchFamily="18" charset="0"/>
                <a:cs typeface="Times New Roman" pitchFamily="18" charset="0"/>
              </a:rPr>
              <a:t>LT </a:t>
            </a:r>
            <a:r>
              <a:rPr lang="vi-VN" sz="2400" b="1" smtClean="0">
                <a:solidFill>
                  <a:schemeClr val="bg1"/>
                </a:solidFill>
                <a:latin typeface="Times New Roman" pitchFamily="18" charset="0"/>
                <a:cs typeface="Times New Roman" pitchFamily="18" charset="0"/>
              </a:rPr>
              <a:t>VỀ </a:t>
            </a:r>
            <a:r>
              <a:rPr lang="en-US" sz="2400" b="1" smtClean="0">
                <a:solidFill>
                  <a:schemeClr val="bg1"/>
                </a:solidFill>
                <a:latin typeface="Times New Roman" pitchFamily="18" charset="0"/>
                <a:cs typeface="Times New Roman" pitchFamily="18" charset="0"/>
              </a:rPr>
              <a:t>HTP </a:t>
            </a:r>
            <a:r>
              <a:rPr lang="vi-VN" sz="2400" b="1" smtClean="0">
                <a:solidFill>
                  <a:schemeClr val="bg1"/>
                </a:solidFill>
                <a:latin typeface="Times New Roman" pitchFamily="18" charset="0"/>
                <a:cs typeface="Times New Roman" pitchFamily="18" charset="0"/>
              </a:rPr>
              <a:t>CHỐNG </a:t>
            </a:r>
            <a:r>
              <a:rPr lang="vi-VN" sz="2400" b="1">
                <a:solidFill>
                  <a:schemeClr val="bg1"/>
                </a:solidFill>
                <a:latin typeface="Times New Roman" pitchFamily="18" charset="0"/>
                <a:cs typeface="Times New Roman" pitchFamily="18" charset="0"/>
              </a:rPr>
              <a:t>HÃM CỨNG  ( ABS )	</a:t>
            </a:r>
          </a:p>
          <a:p>
            <a:pPr eaLnBrk="0" hangingPunct="0"/>
            <a:endParaRPr lang="vi-VN" sz="2400" b="1">
              <a:solidFill>
                <a:schemeClr val="bg1"/>
              </a:solidFill>
              <a:latin typeface="Times New Roman" pitchFamily="18" charset="0"/>
              <a:cs typeface="Times New Roman" pitchFamily="18" charset="0"/>
            </a:endParaRPr>
          </a:p>
        </p:txBody>
      </p:sp>
      <p:pic>
        <p:nvPicPr>
          <p:cNvPr id="7170" name="Picture 85" descr="TANG 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6" y="1112106"/>
            <a:ext cx="7280137" cy="5745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7104546" y="2514600"/>
            <a:ext cx="2057400" cy="3970318"/>
          </a:xfrm>
          <a:prstGeom prst="rect">
            <a:avLst/>
          </a:prstGeom>
        </p:spPr>
        <p:txBody>
          <a:bodyPr wrap="square">
            <a:spAutoFit/>
          </a:bodyPr>
          <a:lstStyle/>
          <a:p>
            <a:pPr algn="ctr">
              <a:lnSpc>
                <a:spcPct val="150000"/>
              </a:lnSpc>
            </a:pPr>
            <a:r>
              <a:rPr lang="en-US" sz="2800" b="1" i="1">
                <a:latin typeface="Times New Roman" panose="02020603050405020304" pitchFamily="18" charset="0"/>
                <a:ea typeface="Arial" panose="020B0604020202020204" pitchFamily="34" charset="0"/>
              </a:rPr>
              <a:t>Khi </a:t>
            </a:r>
            <a:r>
              <a:rPr lang="en-US" sz="2800" b="1" i="1" smtClean="0">
                <a:latin typeface="Times New Roman" panose="02020603050405020304" pitchFamily="18" charset="0"/>
                <a:ea typeface="Arial" panose="020B0604020202020204" pitchFamily="34" charset="0"/>
              </a:rPr>
              <a:t/>
            </a:r>
            <a:br>
              <a:rPr lang="en-US" sz="2800" b="1" i="1" smtClean="0">
                <a:latin typeface="Times New Roman" panose="02020603050405020304" pitchFamily="18" charset="0"/>
                <a:ea typeface="Arial" panose="020B0604020202020204" pitchFamily="34" charset="0"/>
              </a:rPr>
            </a:br>
            <a:r>
              <a:rPr lang="en-US" sz="2800" b="1" i="1" smtClean="0">
                <a:latin typeface="Times New Roman" panose="02020603050405020304" pitchFamily="18" charset="0"/>
                <a:ea typeface="Arial" panose="020B0604020202020204" pitchFamily="34" charset="0"/>
              </a:rPr>
              <a:t>phanh </a:t>
            </a:r>
            <a:r>
              <a:rPr lang="en-US" sz="2800" b="1" i="1">
                <a:latin typeface="Times New Roman" panose="02020603050405020304" pitchFamily="18" charset="0"/>
                <a:ea typeface="Arial" panose="020B0604020202020204" pitchFamily="34" charset="0"/>
              </a:rPr>
              <a:t>gấp </a:t>
            </a:r>
            <a:r>
              <a:rPr lang="en-US" sz="2800" b="1" i="1" smtClean="0">
                <a:latin typeface="Times New Roman" panose="02020603050405020304" pitchFamily="18" charset="0"/>
                <a:ea typeface="Arial" panose="020B0604020202020204" pitchFamily="34" charset="0"/>
              </a:rPr>
              <a:t/>
            </a:r>
            <a:br>
              <a:rPr lang="en-US" sz="2800" b="1" i="1" smtClean="0">
                <a:latin typeface="Times New Roman" panose="02020603050405020304" pitchFamily="18" charset="0"/>
                <a:ea typeface="Arial" panose="020B0604020202020204" pitchFamily="34" charset="0"/>
              </a:rPr>
            </a:br>
            <a:r>
              <a:rPr lang="en-US" sz="2800" b="1" i="1" smtClean="0">
                <a:latin typeface="Times New Roman" panose="02020603050405020304" pitchFamily="18" charset="0"/>
                <a:ea typeface="Arial" panose="020B0604020202020204" pitchFamily="34" charset="0"/>
              </a:rPr>
              <a:t>(</a:t>
            </a:r>
            <a:r>
              <a:rPr lang="en-US" sz="2800" b="1" i="1">
                <a:latin typeface="Times New Roman" panose="02020603050405020304" pitchFamily="18" charset="0"/>
                <a:ea typeface="Arial" panose="020B0604020202020204" pitchFamily="34" charset="0"/>
              </a:rPr>
              <a:t>ABS </a:t>
            </a:r>
            <a:r>
              <a:rPr lang="en-US" sz="2800" b="1" i="1" smtClean="0">
                <a:latin typeface="Times New Roman" panose="02020603050405020304" pitchFamily="18" charset="0"/>
                <a:ea typeface="Arial" panose="020B0604020202020204" pitchFamily="34" charset="0"/>
              </a:rPr>
              <a:t/>
            </a:r>
            <a:br>
              <a:rPr lang="en-US" sz="2800" b="1" i="1" smtClean="0">
                <a:latin typeface="Times New Roman" panose="02020603050405020304" pitchFamily="18" charset="0"/>
                <a:ea typeface="Arial" panose="020B0604020202020204" pitchFamily="34" charset="0"/>
              </a:rPr>
            </a:br>
            <a:r>
              <a:rPr lang="en-US" sz="2800" b="1" i="1" smtClean="0">
                <a:latin typeface="Times New Roman" panose="02020603050405020304" pitchFamily="18" charset="0"/>
                <a:ea typeface="Arial" panose="020B0604020202020204" pitchFamily="34" charset="0"/>
              </a:rPr>
              <a:t>hoạt </a:t>
            </a:r>
            <a:r>
              <a:rPr lang="en-US" sz="2800" b="1" i="1">
                <a:latin typeface="Times New Roman" panose="02020603050405020304" pitchFamily="18" charset="0"/>
                <a:ea typeface="Arial" panose="020B0604020202020204" pitchFamily="34" charset="0"/>
              </a:rPr>
              <a:t>động </a:t>
            </a:r>
            <a:r>
              <a:rPr lang="en-US" sz="2800" b="1" i="1" smtClean="0">
                <a:latin typeface="Times New Roman" panose="02020603050405020304" pitchFamily="18" charset="0"/>
                <a:ea typeface="Arial" panose="020B0604020202020204" pitchFamily="34" charset="0"/>
              </a:rPr>
              <a:t>)-</a:t>
            </a:r>
            <a:br>
              <a:rPr lang="en-US" sz="2800" b="1" i="1" smtClean="0">
                <a:latin typeface="Times New Roman" panose="02020603050405020304" pitchFamily="18" charset="0"/>
                <a:ea typeface="Arial" panose="020B0604020202020204" pitchFamily="34" charset="0"/>
              </a:rPr>
            </a:br>
            <a:r>
              <a:rPr lang="en-US" sz="2800" b="1" i="1" smtClean="0">
                <a:latin typeface="Times New Roman" panose="02020603050405020304" pitchFamily="18" charset="0"/>
                <a:ea typeface="Arial" panose="020B0604020202020204" pitchFamily="34" charset="0"/>
              </a:rPr>
              <a:t>chế </a:t>
            </a:r>
            <a:r>
              <a:rPr lang="en-US" sz="2800" b="1" i="1">
                <a:latin typeface="Times New Roman" panose="02020603050405020304" pitchFamily="18" charset="0"/>
                <a:ea typeface="Arial" panose="020B0604020202020204" pitchFamily="34" charset="0"/>
              </a:rPr>
              <a:t>độ </a:t>
            </a:r>
            <a:r>
              <a:rPr lang="en-US" sz="2800" b="1" i="1" smtClean="0">
                <a:latin typeface="Times New Roman" panose="02020603050405020304" pitchFamily="18" charset="0"/>
                <a:ea typeface="Arial" panose="020B0604020202020204" pitchFamily="34" charset="0"/>
              </a:rPr>
              <a:t/>
            </a:r>
            <a:br>
              <a:rPr lang="en-US" sz="2800" b="1" i="1" smtClean="0">
                <a:latin typeface="Times New Roman" panose="02020603050405020304" pitchFamily="18" charset="0"/>
                <a:ea typeface="Arial" panose="020B0604020202020204" pitchFamily="34" charset="0"/>
              </a:rPr>
            </a:br>
            <a:r>
              <a:rPr lang="en-US" sz="2800" b="1" i="1" smtClean="0">
                <a:latin typeface="Times New Roman" panose="02020603050405020304" pitchFamily="18" charset="0"/>
                <a:ea typeface="Arial" panose="020B0604020202020204" pitchFamily="34" charset="0"/>
              </a:rPr>
              <a:t>tăng </a:t>
            </a:r>
            <a:r>
              <a:rPr lang="en-US" sz="2800" b="1" i="1">
                <a:latin typeface="Times New Roman" panose="02020603050405020304" pitchFamily="18" charset="0"/>
                <a:ea typeface="Arial" panose="020B0604020202020204" pitchFamily="34" charset="0"/>
              </a:rPr>
              <a:t>áp</a:t>
            </a:r>
            <a:endParaRPr lang="en-US" sz="2800" b="1"/>
          </a:p>
        </p:txBody>
      </p:sp>
    </p:spTree>
    <p:extLst>
      <p:ext uri="{BB962C8B-B14F-4D97-AF65-F5344CB8AC3E}">
        <p14:creationId xmlns:p14="http://schemas.microsoft.com/office/powerpoint/2010/main" val="3076888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0"/>
          <p:cNvGrpSpPr>
            <a:grpSpLocks/>
          </p:cNvGrpSpPr>
          <p:nvPr/>
        </p:nvGrpSpPr>
        <p:grpSpPr bwMode="auto">
          <a:xfrm>
            <a:off x="214282" y="263497"/>
            <a:ext cx="381000" cy="381000"/>
            <a:chOff x="2078" y="1680"/>
            <a:chExt cx="1615" cy="1615"/>
          </a:xfrm>
        </p:grpSpPr>
        <p:sp>
          <p:nvSpPr>
            <p:cNvPr id="8" name="Oval 6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vi-VN"/>
            </a:p>
          </p:txBody>
        </p:sp>
        <p:sp>
          <p:nvSpPr>
            <p:cNvPr id="9" name="Oval 6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vi-VN"/>
            </a:p>
          </p:txBody>
        </p:sp>
        <p:sp>
          <p:nvSpPr>
            <p:cNvPr id="10" name="Oval 6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vi-VN"/>
            </a:p>
          </p:txBody>
        </p:sp>
        <p:sp>
          <p:nvSpPr>
            <p:cNvPr id="11" name="Oval 64"/>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w="38100" algn="ctr">
              <a:noFill/>
              <a:round/>
              <a:headEnd/>
              <a:tailEnd/>
            </a:ln>
            <a:effectLst/>
          </p:spPr>
          <p:txBody>
            <a:bodyPr wrap="none" anchor="ctr">
              <a:spAutoFit/>
            </a:bodyPr>
            <a:lstStyle/>
            <a:p>
              <a:endParaRPr lang="vi-VN"/>
            </a:p>
          </p:txBody>
        </p:sp>
        <p:sp>
          <p:nvSpPr>
            <p:cNvPr id="12" name="Oval 6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vi-VN"/>
            </a:p>
          </p:txBody>
        </p:sp>
        <p:sp>
          <p:nvSpPr>
            <p:cNvPr id="13" name="Oval 66"/>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w="38100" algn="ctr">
              <a:noFill/>
              <a:round/>
              <a:headEnd/>
              <a:tailEnd/>
            </a:ln>
            <a:effectLst/>
          </p:spPr>
          <p:txBody>
            <a:bodyPr anchor="ctr">
              <a:spAutoFit/>
            </a:bodyPr>
            <a:lstStyle/>
            <a:p>
              <a:endParaRPr lang="vi-VN"/>
            </a:p>
          </p:txBody>
        </p:sp>
      </p:grpSp>
      <p:sp>
        <p:nvSpPr>
          <p:cNvPr id="18" name="AutoShape 52"/>
          <p:cNvSpPr>
            <a:spLocks noChangeArrowheads="1"/>
          </p:cNvSpPr>
          <p:nvPr/>
        </p:nvSpPr>
        <p:spPr bwMode="gray">
          <a:xfrm>
            <a:off x="571472" y="142852"/>
            <a:ext cx="8572528" cy="584212"/>
          </a:xfrm>
          <a:prstGeom prst="roundRect">
            <a:avLst>
              <a:gd name="adj" fmla="val 50000"/>
            </a:avLst>
          </a:prstGeom>
          <a:noFill/>
          <a:ln w="28575" algn="ctr">
            <a:noFill/>
            <a:round/>
            <a:headEnd/>
            <a:tailEnd/>
          </a:ln>
          <a:effectLst/>
        </p:spPr>
        <p:txBody>
          <a:bodyPr wrap="none" anchor="ctr"/>
          <a:lstStyle/>
          <a:p>
            <a:pPr eaLnBrk="0" hangingPunct="0"/>
            <a:endParaRPr lang="en-US" b="1">
              <a:solidFill>
                <a:schemeClr val="tx2"/>
              </a:solidFill>
              <a:latin typeface="Times New Roman" pitchFamily="18" charset="0"/>
              <a:cs typeface="Times New Roman" pitchFamily="18" charset="0"/>
            </a:endParaRPr>
          </a:p>
        </p:txBody>
      </p:sp>
      <p:sp>
        <p:nvSpPr>
          <p:cNvPr id="16" name="Rectangle 15"/>
          <p:cNvSpPr/>
          <p:nvPr/>
        </p:nvSpPr>
        <p:spPr>
          <a:xfrm>
            <a:off x="749118" y="231031"/>
            <a:ext cx="8412828" cy="830997"/>
          </a:xfrm>
          <a:prstGeom prst="rect">
            <a:avLst/>
          </a:prstGeom>
        </p:spPr>
        <p:txBody>
          <a:bodyPr wrap="square">
            <a:spAutoFit/>
          </a:bodyPr>
          <a:lstStyle/>
          <a:p>
            <a:pPr eaLnBrk="0" hangingPunct="0"/>
            <a:r>
              <a:rPr lang="vi-VN" sz="2400" b="1">
                <a:solidFill>
                  <a:schemeClr val="bg1"/>
                </a:solidFill>
                <a:latin typeface="Times New Roman" pitchFamily="18" charset="0"/>
                <a:cs typeface="Times New Roman" pitchFamily="18" charset="0"/>
              </a:rPr>
              <a:t>Chương 2 </a:t>
            </a:r>
            <a:r>
              <a:rPr lang="en-US" sz="2400" b="1" smtClean="0">
                <a:solidFill>
                  <a:schemeClr val="bg1"/>
                </a:solidFill>
                <a:latin typeface="Times New Roman" pitchFamily="18" charset="0"/>
                <a:cs typeface="Times New Roman" pitchFamily="18" charset="0"/>
              </a:rPr>
              <a:t>GIỚI THIỆU PHẦN MỀM LABVIEW</a:t>
            </a:r>
            <a:endParaRPr lang="vi-VN" sz="2400" b="1">
              <a:solidFill>
                <a:schemeClr val="bg1"/>
              </a:solidFill>
              <a:latin typeface="Times New Roman" pitchFamily="18" charset="0"/>
              <a:cs typeface="Times New Roman" pitchFamily="18" charset="0"/>
            </a:endParaRPr>
          </a:p>
          <a:p>
            <a:pPr eaLnBrk="0" hangingPunct="0"/>
            <a:endParaRPr lang="vi-VN" sz="2400" b="1">
              <a:solidFill>
                <a:schemeClr val="bg1"/>
              </a:solidFill>
              <a:latin typeface="Times New Roman" pitchFamily="18" charset="0"/>
              <a:cs typeface="Times New Roman" pitchFamily="18" charset="0"/>
            </a:endParaRPr>
          </a:p>
        </p:txBody>
      </p:sp>
      <p:sp>
        <p:nvSpPr>
          <p:cNvPr id="3" name="Rectangle 2"/>
          <p:cNvSpPr/>
          <p:nvPr/>
        </p:nvSpPr>
        <p:spPr>
          <a:xfrm>
            <a:off x="-13648" y="1150207"/>
            <a:ext cx="9144000" cy="5293757"/>
          </a:xfrm>
          <a:prstGeom prst="rect">
            <a:avLst/>
          </a:prstGeom>
        </p:spPr>
        <p:txBody>
          <a:bodyPr wrap="square">
            <a:spAutoFit/>
          </a:bodyPr>
          <a:lstStyle/>
          <a:p>
            <a:r>
              <a:rPr lang="en-US" sz="2600" smtClean="0"/>
              <a:t>    </a:t>
            </a:r>
            <a:r>
              <a:rPr lang="vi-VN" sz="2600" smtClean="0"/>
              <a:t>LabVIEW </a:t>
            </a:r>
            <a:r>
              <a:rPr lang="vi-VN" sz="2600"/>
              <a:t>thường được sử dụng kết hợp với phần cứng để  đo lường, kiểm tra hoặc điều khiển các tham số của thiết bị</a:t>
            </a:r>
            <a:r>
              <a:rPr lang="vi-VN" sz="2600"/>
              <a:t>. </a:t>
            </a:r>
            <a:r>
              <a:rPr lang="vi-VN" sz="2600" smtClean="0"/>
              <a:t>Các phần cứng này có thể do National Instruments sản xuất </a:t>
            </a:r>
            <a:r>
              <a:rPr lang="en-US" sz="2600" smtClean="0"/>
              <a:t>x</a:t>
            </a:r>
            <a:r>
              <a:rPr lang="vi-VN" sz="2600" smtClean="0"/>
              <a:t>ong giá thành sẽ cao. Hiện tại LabVIEW cũng đã hỗ trợ giao diện để giao tiếp với phần cứng là Arduino. Arduino gồm có board mạch có thể lập trình được và các phần mềm hỗ trợ phát triển tích hợp IDE dùng để soạn thảo, biên dịch code và nạp chương </a:t>
            </a:r>
            <a:r>
              <a:rPr lang="en-US" sz="2600" smtClean="0"/>
              <a:t>trình </a:t>
            </a:r>
            <a:r>
              <a:rPr lang="vi-VN" sz="2600" smtClean="0"/>
              <a:t>cho board. Arduino ngày nay rất phổ biến cho những người mới bắt đầu tìm hiểu về điện tử vì nó đơn giản, hiệu quả và dễ tiếp cận cũng như giá thành rẻ hơn nhiều so với phần cứng của National Instruments.</a:t>
            </a:r>
            <a:r>
              <a:rPr lang="en-US" sz="2600" smtClean="0"/>
              <a:t> </a:t>
            </a:r>
            <a:r>
              <a:rPr lang="vi-VN" sz="2600" smtClean="0"/>
              <a:t>Vì thế việc nghiên cứu về LabVIEW kết hợp với Arduino </a:t>
            </a:r>
            <a:r>
              <a:rPr lang="en-US" sz="2600" smtClean="0"/>
              <a:t>ứng dụng trong giảng dạy sẽ mang đến hiệu quả rất cao </a:t>
            </a:r>
            <a:endParaRPr lang="en-US" sz="2600"/>
          </a:p>
        </p:txBody>
      </p:sp>
    </p:spTree>
    <p:extLst>
      <p:ext uri="{BB962C8B-B14F-4D97-AF65-F5344CB8AC3E}">
        <p14:creationId xmlns:p14="http://schemas.microsoft.com/office/powerpoint/2010/main" val="173854694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0"/>
          <p:cNvGrpSpPr>
            <a:grpSpLocks/>
          </p:cNvGrpSpPr>
          <p:nvPr/>
        </p:nvGrpSpPr>
        <p:grpSpPr bwMode="auto">
          <a:xfrm>
            <a:off x="214282" y="263497"/>
            <a:ext cx="381000" cy="381000"/>
            <a:chOff x="2078" y="1680"/>
            <a:chExt cx="1615" cy="1615"/>
          </a:xfrm>
        </p:grpSpPr>
        <p:sp>
          <p:nvSpPr>
            <p:cNvPr id="8" name="Oval 6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vi-VN"/>
            </a:p>
          </p:txBody>
        </p:sp>
        <p:sp>
          <p:nvSpPr>
            <p:cNvPr id="9" name="Oval 6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vi-VN"/>
            </a:p>
          </p:txBody>
        </p:sp>
        <p:sp>
          <p:nvSpPr>
            <p:cNvPr id="10" name="Oval 6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vi-VN"/>
            </a:p>
          </p:txBody>
        </p:sp>
        <p:sp>
          <p:nvSpPr>
            <p:cNvPr id="11" name="Oval 64"/>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w="38100" algn="ctr">
              <a:noFill/>
              <a:round/>
              <a:headEnd/>
              <a:tailEnd/>
            </a:ln>
            <a:effectLst/>
          </p:spPr>
          <p:txBody>
            <a:bodyPr wrap="none" anchor="ctr">
              <a:spAutoFit/>
            </a:bodyPr>
            <a:lstStyle/>
            <a:p>
              <a:endParaRPr lang="vi-VN"/>
            </a:p>
          </p:txBody>
        </p:sp>
        <p:sp>
          <p:nvSpPr>
            <p:cNvPr id="12" name="Oval 6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vi-VN"/>
            </a:p>
          </p:txBody>
        </p:sp>
        <p:sp>
          <p:nvSpPr>
            <p:cNvPr id="13" name="Oval 66"/>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w="38100" algn="ctr">
              <a:noFill/>
              <a:round/>
              <a:headEnd/>
              <a:tailEnd/>
            </a:ln>
            <a:effectLst/>
          </p:spPr>
          <p:txBody>
            <a:bodyPr anchor="ctr">
              <a:spAutoFit/>
            </a:bodyPr>
            <a:lstStyle/>
            <a:p>
              <a:endParaRPr lang="vi-VN"/>
            </a:p>
          </p:txBody>
        </p:sp>
      </p:grpSp>
      <p:sp>
        <p:nvSpPr>
          <p:cNvPr id="18" name="AutoShape 52"/>
          <p:cNvSpPr>
            <a:spLocks noChangeArrowheads="1"/>
          </p:cNvSpPr>
          <p:nvPr/>
        </p:nvSpPr>
        <p:spPr bwMode="gray">
          <a:xfrm>
            <a:off x="571472" y="142852"/>
            <a:ext cx="8572528" cy="584212"/>
          </a:xfrm>
          <a:prstGeom prst="roundRect">
            <a:avLst>
              <a:gd name="adj" fmla="val 50000"/>
            </a:avLst>
          </a:prstGeom>
          <a:noFill/>
          <a:ln w="28575" algn="ctr">
            <a:noFill/>
            <a:round/>
            <a:headEnd/>
            <a:tailEnd/>
          </a:ln>
          <a:effectLst/>
        </p:spPr>
        <p:txBody>
          <a:bodyPr wrap="none" anchor="ctr"/>
          <a:lstStyle/>
          <a:p>
            <a:pPr eaLnBrk="0" hangingPunct="0"/>
            <a:endParaRPr lang="en-US" b="1">
              <a:solidFill>
                <a:schemeClr val="tx2"/>
              </a:solidFill>
              <a:latin typeface="Times New Roman" pitchFamily="18" charset="0"/>
              <a:cs typeface="Times New Roman" pitchFamily="18" charset="0"/>
            </a:endParaRPr>
          </a:p>
        </p:txBody>
      </p:sp>
      <p:sp>
        <p:nvSpPr>
          <p:cNvPr id="16" name="Rectangle 15"/>
          <p:cNvSpPr/>
          <p:nvPr/>
        </p:nvSpPr>
        <p:spPr>
          <a:xfrm>
            <a:off x="749118" y="231031"/>
            <a:ext cx="8412828" cy="461665"/>
          </a:xfrm>
          <a:prstGeom prst="rect">
            <a:avLst/>
          </a:prstGeom>
        </p:spPr>
        <p:txBody>
          <a:bodyPr wrap="square">
            <a:spAutoFit/>
          </a:bodyPr>
          <a:lstStyle/>
          <a:p>
            <a:pPr eaLnBrk="0" hangingPunct="0"/>
            <a:r>
              <a:rPr lang="vi-VN" sz="2400" b="1">
                <a:solidFill>
                  <a:schemeClr val="bg1"/>
                </a:solidFill>
                <a:latin typeface="Times New Roman" pitchFamily="18" charset="0"/>
                <a:cs typeface="Times New Roman" pitchFamily="18" charset="0"/>
              </a:rPr>
              <a:t>Kết nối LabVIEW với Arduino</a:t>
            </a:r>
            <a:endParaRPr lang="vi-VN" sz="2400" b="1">
              <a:solidFill>
                <a:schemeClr val="bg1"/>
              </a:solidFill>
              <a:latin typeface="Times New Roman" pitchFamily="18" charset="0"/>
              <a:cs typeface="Times New Roman" pitchFamily="18" charset="0"/>
            </a:endParaRPr>
          </a:p>
        </p:txBody>
      </p:sp>
      <p:pic>
        <p:nvPicPr>
          <p:cNvPr id="14" name="Picture 13" descr="a.jpg.png"/>
          <p:cNvPicPr/>
          <p:nvPr/>
        </p:nvPicPr>
        <p:blipFill>
          <a:blip r:embed="rId3">
            <a:extLst>
              <a:ext uri="{28A0092B-C50C-407E-A947-70E740481C1C}">
                <a14:useLocalDpi xmlns:a14="http://schemas.microsoft.com/office/drawing/2010/main" val="0"/>
              </a:ext>
            </a:extLst>
          </a:blip>
          <a:srcRect/>
          <a:stretch>
            <a:fillRect/>
          </a:stretch>
        </p:blipFill>
        <p:spPr bwMode="auto">
          <a:xfrm>
            <a:off x="0" y="1981200"/>
            <a:ext cx="4545330" cy="3307080"/>
          </a:xfrm>
          <a:prstGeom prst="rect">
            <a:avLst/>
          </a:prstGeom>
          <a:noFill/>
          <a:ln>
            <a:noFill/>
          </a:ln>
        </p:spPr>
      </p:pic>
      <p:sp>
        <p:nvSpPr>
          <p:cNvPr id="2" name="Rectangle 1"/>
          <p:cNvSpPr/>
          <p:nvPr/>
        </p:nvSpPr>
        <p:spPr>
          <a:xfrm>
            <a:off x="4545330" y="1371600"/>
            <a:ext cx="4572000" cy="5293757"/>
          </a:xfrm>
          <a:prstGeom prst="rect">
            <a:avLst/>
          </a:prstGeom>
        </p:spPr>
        <p:txBody>
          <a:bodyPr>
            <a:spAutoFit/>
          </a:bodyPr>
          <a:lstStyle/>
          <a:p>
            <a:pPr algn="just"/>
            <a:r>
              <a:rPr lang="vi-VN" sz="2600"/>
              <a:t>Để kết nối và làm việc với Arduino, trên LabVIEW cần có 1 bộ VIs của Arduino. Thông qua bộ VIs, LabVIEW có thể lấy dữ liệu từ các chân Arduino và xử lý, điều khiển hoặc hiển thị kết quả trên màn hình máy tính.</a:t>
            </a:r>
          </a:p>
          <a:p>
            <a:pPr algn="just"/>
            <a:r>
              <a:rPr lang="en-US" sz="2600" smtClean="0"/>
              <a:t>   </a:t>
            </a:r>
            <a:r>
              <a:rPr lang="vi-VN" sz="2600" smtClean="0"/>
              <a:t>Do </a:t>
            </a:r>
            <a:r>
              <a:rPr lang="vi-VN" sz="2600"/>
              <a:t>sự phổ biến và chuẩn hóa của Arduino nên bộ VIs của nó đã được phổ biến rộng rãi không cần người sử dụng phải tự </a:t>
            </a:r>
            <a:r>
              <a:rPr lang="vi-VN" sz="2600"/>
              <a:t>lập </a:t>
            </a:r>
            <a:r>
              <a:rPr lang="vi-VN" sz="2600" smtClean="0"/>
              <a:t>trình</a:t>
            </a:r>
            <a:r>
              <a:rPr lang="en-US" sz="2600" smtClean="0"/>
              <a:t>.</a:t>
            </a:r>
            <a:endParaRPr lang="vi-VN" sz="2600"/>
          </a:p>
        </p:txBody>
      </p:sp>
    </p:spTree>
    <p:extLst>
      <p:ext uri="{BB962C8B-B14F-4D97-AF65-F5344CB8AC3E}">
        <p14:creationId xmlns:p14="http://schemas.microsoft.com/office/powerpoint/2010/main" val="12064692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0"/>
          <p:cNvGrpSpPr>
            <a:grpSpLocks/>
          </p:cNvGrpSpPr>
          <p:nvPr/>
        </p:nvGrpSpPr>
        <p:grpSpPr bwMode="auto">
          <a:xfrm>
            <a:off x="214282" y="263497"/>
            <a:ext cx="381000" cy="381000"/>
            <a:chOff x="2078" y="1680"/>
            <a:chExt cx="1615" cy="1615"/>
          </a:xfrm>
        </p:grpSpPr>
        <p:sp>
          <p:nvSpPr>
            <p:cNvPr id="8" name="Oval 6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vi-VN"/>
            </a:p>
          </p:txBody>
        </p:sp>
        <p:sp>
          <p:nvSpPr>
            <p:cNvPr id="9" name="Oval 6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vi-VN"/>
            </a:p>
          </p:txBody>
        </p:sp>
        <p:sp>
          <p:nvSpPr>
            <p:cNvPr id="10" name="Oval 6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vi-VN"/>
            </a:p>
          </p:txBody>
        </p:sp>
        <p:sp>
          <p:nvSpPr>
            <p:cNvPr id="11" name="Oval 64"/>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w="38100" algn="ctr">
              <a:noFill/>
              <a:round/>
              <a:headEnd/>
              <a:tailEnd/>
            </a:ln>
            <a:effectLst/>
          </p:spPr>
          <p:txBody>
            <a:bodyPr wrap="none" anchor="ctr">
              <a:spAutoFit/>
            </a:bodyPr>
            <a:lstStyle/>
            <a:p>
              <a:endParaRPr lang="vi-VN"/>
            </a:p>
          </p:txBody>
        </p:sp>
        <p:sp>
          <p:nvSpPr>
            <p:cNvPr id="12" name="Oval 6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vi-VN"/>
            </a:p>
          </p:txBody>
        </p:sp>
        <p:sp>
          <p:nvSpPr>
            <p:cNvPr id="13" name="Oval 66"/>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w="38100" algn="ctr">
              <a:noFill/>
              <a:round/>
              <a:headEnd/>
              <a:tailEnd/>
            </a:ln>
            <a:effectLst/>
          </p:spPr>
          <p:txBody>
            <a:bodyPr anchor="ctr">
              <a:spAutoFit/>
            </a:bodyPr>
            <a:lstStyle/>
            <a:p>
              <a:endParaRPr lang="vi-VN"/>
            </a:p>
          </p:txBody>
        </p:sp>
      </p:grpSp>
      <p:sp>
        <p:nvSpPr>
          <p:cNvPr id="18" name="AutoShape 52"/>
          <p:cNvSpPr>
            <a:spLocks noChangeArrowheads="1"/>
          </p:cNvSpPr>
          <p:nvPr/>
        </p:nvSpPr>
        <p:spPr bwMode="gray">
          <a:xfrm>
            <a:off x="571472" y="142852"/>
            <a:ext cx="8572528" cy="584212"/>
          </a:xfrm>
          <a:prstGeom prst="roundRect">
            <a:avLst>
              <a:gd name="adj" fmla="val 50000"/>
            </a:avLst>
          </a:prstGeom>
          <a:noFill/>
          <a:ln w="28575" algn="ctr">
            <a:noFill/>
            <a:round/>
            <a:headEnd/>
            <a:tailEnd/>
          </a:ln>
          <a:effectLst/>
        </p:spPr>
        <p:txBody>
          <a:bodyPr wrap="none" anchor="ctr"/>
          <a:lstStyle/>
          <a:p>
            <a:pPr eaLnBrk="0" hangingPunct="0"/>
            <a:endParaRPr lang="en-US" b="1">
              <a:solidFill>
                <a:schemeClr val="tx2"/>
              </a:solidFill>
              <a:latin typeface="Times New Roman" pitchFamily="18" charset="0"/>
              <a:cs typeface="Times New Roman" pitchFamily="18" charset="0"/>
            </a:endParaRPr>
          </a:p>
        </p:txBody>
      </p:sp>
      <p:sp>
        <p:nvSpPr>
          <p:cNvPr id="16" name="Rectangle 15"/>
          <p:cNvSpPr/>
          <p:nvPr/>
        </p:nvSpPr>
        <p:spPr>
          <a:xfrm>
            <a:off x="749118" y="231031"/>
            <a:ext cx="8412828" cy="830997"/>
          </a:xfrm>
          <a:prstGeom prst="rect">
            <a:avLst/>
          </a:prstGeom>
        </p:spPr>
        <p:txBody>
          <a:bodyPr wrap="square">
            <a:spAutoFit/>
          </a:bodyPr>
          <a:lstStyle/>
          <a:p>
            <a:pPr eaLnBrk="0" hangingPunct="0"/>
            <a:r>
              <a:rPr lang="vi-VN" sz="2400" b="1">
                <a:solidFill>
                  <a:schemeClr val="bg1"/>
                </a:solidFill>
                <a:latin typeface="Times New Roman" pitchFamily="18" charset="0"/>
                <a:cs typeface="Times New Roman" pitchFamily="18" charset="0"/>
              </a:rPr>
              <a:t>Chương 2 </a:t>
            </a:r>
            <a:r>
              <a:rPr lang="en-US" sz="2400" b="1" smtClean="0">
                <a:solidFill>
                  <a:schemeClr val="bg1"/>
                </a:solidFill>
                <a:latin typeface="Times New Roman" pitchFamily="18" charset="0"/>
                <a:cs typeface="Times New Roman" pitchFamily="18" charset="0"/>
              </a:rPr>
              <a:t>GIỚI THIỆU PHẦN MỀM LABVIEW</a:t>
            </a:r>
            <a:endParaRPr lang="vi-VN" sz="2400" b="1">
              <a:solidFill>
                <a:schemeClr val="bg1"/>
              </a:solidFill>
              <a:latin typeface="Times New Roman" pitchFamily="18" charset="0"/>
              <a:cs typeface="Times New Roman" pitchFamily="18" charset="0"/>
            </a:endParaRPr>
          </a:p>
          <a:p>
            <a:pPr eaLnBrk="0" hangingPunct="0"/>
            <a:endParaRPr lang="vi-VN" sz="2400" b="1">
              <a:solidFill>
                <a:schemeClr val="bg1"/>
              </a:solidFill>
              <a:latin typeface="Times New Roman" pitchFamily="18" charset="0"/>
              <a:cs typeface="Times New Roman" pitchFamily="18" charset="0"/>
            </a:endParaRPr>
          </a:p>
        </p:txBody>
      </p:sp>
      <p:sp>
        <p:nvSpPr>
          <p:cNvPr id="2" name="Rectangle 1"/>
          <p:cNvSpPr/>
          <p:nvPr/>
        </p:nvSpPr>
        <p:spPr>
          <a:xfrm>
            <a:off x="0" y="1859340"/>
            <a:ext cx="9161946" cy="3539430"/>
          </a:xfrm>
          <a:prstGeom prst="rect">
            <a:avLst/>
          </a:prstGeom>
        </p:spPr>
        <p:txBody>
          <a:bodyPr wrap="square">
            <a:spAutoFit/>
          </a:bodyPr>
          <a:lstStyle/>
          <a:p>
            <a:pPr algn="just"/>
            <a:r>
              <a:rPr lang="en-US" sz="2800" smtClean="0"/>
              <a:t>     </a:t>
            </a:r>
            <a:r>
              <a:rPr lang="vi-VN" sz="2800" smtClean="0"/>
              <a:t>LabVIEW </a:t>
            </a:r>
            <a:r>
              <a:rPr lang="vi-VN" sz="2800"/>
              <a:t>là phần mềm trực quan và có ứng dụng rộng rãi trong </a:t>
            </a:r>
            <a:r>
              <a:rPr lang="vi-VN" sz="2800"/>
              <a:t>công </a:t>
            </a:r>
            <a:r>
              <a:rPr lang="vi-VN" sz="2800" smtClean="0"/>
              <a:t>nghiệp. </a:t>
            </a:r>
            <a:r>
              <a:rPr lang="vi-VN" sz="2800"/>
              <a:t>Trong khi Arduino đang nổi lên như là một hướng đi mới trong lĩnh vực điện tử, điều khiển tự động. Sự kết hợp giữa LabVIEW và Arduino giúp nhanh chóng thực hiện các ứng dụng thu thập dữ liệu và điều khiển thiết bị. Việc nghiên cứu về LabVIEW kết hợp với Arduino đang rất được quan tâm và hứa hẹn sẽ phát triển trong tương lai</a:t>
            </a:r>
            <a:endParaRPr lang="en-US" sz="2800"/>
          </a:p>
        </p:txBody>
      </p:sp>
    </p:spTree>
    <p:extLst>
      <p:ext uri="{BB962C8B-B14F-4D97-AF65-F5344CB8AC3E}">
        <p14:creationId xmlns:p14="http://schemas.microsoft.com/office/powerpoint/2010/main" val="31042861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0"/>
          <p:cNvGrpSpPr>
            <a:grpSpLocks/>
          </p:cNvGrpSpPr>
          <p:nvPr/>
        </p:nvGrpSpPr>
        <p:grpSpPr bwMode="auto">
          <a:xfrm>
            <a:off x="214282" y="263497"/>
            <a:ext cx="381000" cy="381000"/>
            <a:chOff x="2078" y="1680"/>
            <a:chExt cx="1615" cy="1615"/>
          </a:xfrm>
        </p:grpSpPr>
        <p:sp>
          <p:nvSpPr>
            <p:cNvPr id="8" name="Oval 6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vi-VN"/>
            </a:p>
          </p:txBody>
        </p:sp>
        <p:sp>
          <p:nvSpPr>
            <p:cNvPr id="9" name="Oval 6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vi-VN"/>
            </a:p>
          </p:txBody>
        </p:sp>
        <p:sp>
          <p:nvSpPr>
            <p:cNvPr id="10" name="Oval 6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vi-VN"/>
            </a:p>
          </p:txBody>
        </p:sp>
        <p:sp>
          <p:nvSpPr>
            <p:cNvPr id="11" name="Oval 64"/>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w="38100" algn="ctr">
              <a:noFill/>
              <a:round/>
              <a:headEnd/>
              <a:tailEnd/>
            </a:ln>
            <a:effectLst/>
          </p:spPr>
          <p:txBody>
            <a:bodyPr wrap="none" anchor="ctr">
              <a:spAutoFit/>
            </a:bodyPr>
            <a:lstStyle/>
            <a:p>
              <a:endParaRPr lang="vi-VN"/>
            </a:p>
          </p:txBody>
        </p:sp>
        <p:sp>
          <p:nvSpPr>
            <p:cNvPr id="12" name="Oval 6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vi-VN"/>
            </a:p>
          </p:txBody>
        </p:sp>
        <p:sp>
          <p:nvSpPr>
            <p:cNvPr id="13" name="Oval 66"/>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w="38100" algn="ctr">
              <a:noFill/>
              <a:round/>
              <a:headEnd/>
              <a:tailEnd/>
            </a:ln>
            <a:effectLst/>
          </p:spPr>
          <p:txBody>
            <a:bodyPr anchor="ctr">
              <a:spAutoFit/>
            </a:bodyPr>
            <a:lstStyle/>
            <a:p>
              <a:endParaRPr lang="vi-VN"/>
            </a:p>
          </p:txBody>
        </p:sp>
      </p:grpSp>
      <p:sp>
        <p:nvSpPr>
          <p:cNvPr id="18" name="AutoShape 52"/>
          <p:cNvSpPr>
            <a:spLocks noChangeArrowheads="1"/>
          </p:cNvSpPr>
          <p:nvPr/>
        </p:nvSpPr>
        <p:spPr bwMode="gray">
          <a:xfrm>
            <a:off x="571472" y="142852"/>
            <a:ext cx="8572528" cy="584212"/>
          </a:xfrm>
          <a:prstGeom prst="roundRect">
            <a:avLst>
              <a:gd name="adj" fmla="val 50000"/>
            </a:avLst>
          </a:prstGeom>
          <a:noFill/>
          <a:ln w="28575" algn="ctr">
            <a:noFill/>
            <a:round/>
            <a:headEnd/>
            <a:tailEnd/>
          </a:ln>
          <a:effectLst/>
        </p:spPr>
        <p:txBody>
          <a:bodyPr wrap="none" anchor="ctr"/>
          <a:lstStyle/>
          <a:p>
            <a:pPr eaLnBrk="0" hangingPunct="0"/>
            <a:endParaRPr lang="en-US" b="1">
              <a:solidFill>
                <a:schemeClr val="tx2"/>
              </a:solidFill>
              <a:latin typeface="Times New Roman" pitchFamily="18" charset="0"/>
              <a:cs typeface="Times New Roman" pitchFamily="18" charset="0"/>
            </a:endParaRPr>
          </a:p>
        </p:txBody>
      </p:sp>
      <p:sp>
        <p:nvSpPr>
          <p:cNvPr id="16" name="Rectangle 15"/>
          <p:cNvSpPr/>
          <p:nvPr/>
        </p:nvSpPr>
        <p:spPr>
          <a:xfrm>
            <a:off x="749118" y="231031"/>
            <a:ext cx="8412828" cy="830997"/>
          </a:xfrm>
          <a:prstGeom prst="rect">
            <a:avLst/>
          </a:prstGeom>
        </p:spPr>
        <p:txBody>
          <a:bodyPr wrap="square">
            <a:spAutoFit/>
          </a:bodyPr>
          <a:lstStyle/>
          <a:p>
            <a:pPr algn="ctr" eaLnBrk="0" hangingPunct="0"/>
            <a:r>
              <a:rPr lang="en-US" sz="2400" b="1" smtClean="0">
                <a:solidFill>
                  <a:schemeClr val="bg1"/>
                </a:solidFill>
                <a:latin typeface="Times New Roman" pitchFamily="18" charset="0"/>
                <a:cs typeface="Times New Roman" pitchFamily="18" charset="0"/>
              </a:rPr>
              <a:t>DEMO CHƯƠNG TRÌNH</a:t>
            </a:r>
            <a:endParaRPr lang="vi-VN" sz="2400" b="1">
              <a:solidFill>
                <a:schemeClr val="bg1"/>
              </a:solidFill>
              <a:latin typeface="Times New Roman" pitchFamily="18" charset="0"/>
              <a:cs typeface="Times New Roman" pitchFamily="18" charset="0"/>
            </a:endParaRPr>
          </a:p>
          <a:p>
            <a:pPr algn="ctr" eaLnBrk="0" hangingPunct="0"/>
            <a:endParaRPr lang="vi-VN" sz="2400" b="1">
              <a:solidFill>
                <a:schemeClr val="bg1"/>
              </a:solidFill>
              <a:latin typeface="Times New Roman" pitchFamily="18" charset="0"/>
              <a:cs typeface="Times New Roman" pitchFamily="18" charset="0"/>
            </a:endParaRPr>
          </a:p>
        </p:txBody>
      </p:sp>
      <p:pic>
        <p:nvPicPr>
          <p:cNvPr id="2" name="Picture 1"/>
          <p:cNvPicPr>
            <a:picLocks noChangeAspect="1"/>
          </p:cNvPicPr>
          <p:nvPr/>
        </p:nvPicPr>
        <p:blipFill>
          <a:blip r:embed="rId3"/>
          <a:stretch>
            <a:fillRect/>
          </a:stretch>
        </p:blipFill>
        <p:spPr>
          <a:xfrm>
            <a:off x="1219200" y="1714500"/>
            <a:ext cx="6924675" cy="5143500"/>
          </a:xfrm>
          <a:prstGeom prst="rect">
            <a:avLst/>
          </a:prstGeom>
        </p:spPr>
      </p:pic>
    </p:spTree>
    <p:extLst>
      <p:ext uri="{BB962C8B-B14F-4D97-AF65-F5344CB8AC3E}">
        <p14:creationId xmlns:p14="http://schemas.microsoft.com/office/powerpoint/2010/main" val="25885963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0"/>
          <p:cNvGrpSpPr>
            <a:grpSpLocks/>
          </p:cNvGrpSpPr>
          <p:nvPr/>
        </p:nvGrpSpPr>
        <p:grpSpPr bwMode="auto">
          <a:xfrm>
            <a:off x="214282" y="263497"/>
            <a:ext cx="381000" cy="381000"/>
            <a:chOff x="2078" y="1680"/>
            <a:chExt cx="1615" cy="1615"/>
          </a:xfrm>
        </p:grpSpPr>
        <p:sp>
          <p:nvSpPr>
            <p:cNvPr id="8" name="Oval 6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vi-VN"/>
            </a:p>
          </p:txBody>
        </p:sp>
        <p:sp>
          <p:nvSpPr>
            <p:cNvPr id="9" name="Oval 6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vi-VN"/>
            </a:p>
          </p:txBody>
        </p:sp>
        <p:sp>
          <p:nvSpPr>
            <p:cNvPr id="10" name="Oval 6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vi-VN"/>
            </a:p>
          </p:txBody>
        </p:sp>
        <p:sp>
          <p:nvSpPr>
            <p:cNvPr id="11" name="Oval 64"/>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w="38100" algn="ctr">
              <a:noFill/>
              <a:round/>
              <a:headEnd/>
              <a:tailEnd/>
            </a:ln>
            <a:effectLst/>
          </p:spPr>
          <p:txBody>
            <a:bodyPr wrap="none" anchor="ctr">
              <a:spAutoFit/>
            </a:bodyPr>
            <a:lstStyle/>
            <a:p>
              <a:endParaRPr lang="vi-VN"/>
            </a:p>
          </p:txBody>
        </p:sp>
        <p:sp>
          <p:nvSpPr>
            <p:cNvPr id="12" name="Oval 6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vi-VN"/>
            </a:p>
          </p:txBody>
        </p:sp>
        <p:sp>
          <p:nvSpPr>
            <p:cNvPr id="13" name="Oval 66"/>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w="38100" algn="ctr">
              <a:noFill/>
              <a:round/>
              <a:headEnd/>
              <a:tailEnd/>
            </a:ln>
            <a:effectLst/>
          </p:spPr>
          <p:txBody>
            <a:bodyPr anchor="ctr">
              <a:spAutoFit/>
            </a:bodyPr>
            <a:lstStyle/>
            <a:p>
              <a:endParaRPr lang="vi-VN"/>
            </a:p>
          </p:txBody>
        </p:sp>
      </p:grpSp>
      <p:sp>
        <p:nvSpPr>
          <p:cNvPr id="18" name="AutoShape 52"/>
          <p:cNvSpPr>
            <a:spLocks noChangeArrowheads="1"/>
          </p:cNvSpPr>
          <p:nvPr/>
        </p:nvSpPr>
        <p:spPr bwMode="gray">
          <a:xfrm>
            <a:off x="571472" y="142852"/>
            <a:ext cx="8572528" cy="584212"/>
          </a:xfrm>
          <a:prstGeom prst="roundRect">
            <a:avLst>
              <a:gd name="adj" fmla="val 50000"/>
            </a:avLst>
          </a:prstGeom>
          <a:noFill/>
          <a:ln w="28575" algn="ctr">
            <a:noFill/>
            <a:round/>
            <a:headEnd/>
            <a:tailEnd/>
          </a:ln>
          <a:effectLst/>
        </p:spPr>
        <p:txBody>
          <a:bodyPr wrap="none" anchor="ctr"/>
          <a:lstStyle/>
          <a:p>
            <a:pPr eaLnBrk="0" hangingPunct="0"/>
            <a:endParaRPr lang="en-US" b="1">
              <a:solidFill>
                <a:schemeClr val="tx2"/>
              </a:solidFill>
              <a:latin typeface="Times New Roman" pitchFamily="18" charset="0"/>
              <a:cs typeface="Times New Roman" pitchFamily="18" charset="0"/>
            </a:endParaRPr>
          </a:p>
        </p:txBody>
      </p:sp>
      <p:sp>
        <p:nvSpPr>
          <p:cNvPr id="16" name="Rectangle 15"/>
          <p:cNvSpPr/>
          <p:nvPr/>
        </p:nvSpPr>
        <p:spPr>
          <a:xfrm>
            <a:off x="749118" y="231031"/>
            <a:ext cx="8412828" cy="830997"/>
          </a:xfrm>
          <a:prstGeom prst="rect">
            <a:avLst/>
          </a:prstGeom>
        </p:spPr>
        <p:txBody>
          <a:bodyPr wrap="square">
            <a:spAutoFit/>
          </a:bodyPr>
          <a:lstStyle/>
          <a:p>
            <a:pPr eaLnBrk="0" hangingPunct="0"/>
            <a:r>
              <a:rPr lang="en-US" sz="2400" b="1" smtClean="0">
                <a:solidFill>
                  <a:schemeClr val="bg1"/>
                </a:solidFill>
                <a:latin typeface="Times New Roman" pitchFamily="18" charset="0"/>
                <a:cs typeface="Times New Roman" pitchFamily="18" charset="0"/>
              </a:rPr>
              <a:t>MÔ HÌNH ĐƯỢC SỬ DỤNG LẮP ĐẶT BỘ KẾT NỐI</a:t>
            </a:r>
            <a:endParaRPr lang="vi-VN" sz="2400" b="1">
              <a:solidFill>
                <a:schemeClr val="bg1"/>
              </a:solidFill>
              <a:latin typeface="Times New Roman" pitchFamily="18" charset="0"/>
              <a:cs typeface="Times New Roman" pitchFamily="18" charset="0"/>
            </a:endParaRPr>
          </a:p>
          <a:p>
            <a:pPr eaLnBrk="0" hangingPunct="0"/>
            <a:endParaRPr lang="vi-VN" sz="2400" b="1">
              <a:solidFill>
                <a:schemeClr val="bg1"/>
              </a:solidFill>
              <a:latin typeface="Times New Roman" pitchFamily="18" charset="0"/>
              <a:cs typeface="Times New Roman" pitchFamily="18" charset="0"/>
            </a:endParaRPr>
          </a:p>
        </p:txBody>
      </p:sp>
      <p:pic>
        <p:nvPicPr>
          <p:cNvPr id="9218" name="Picture 2" descr="P102066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400" y="1076314"/>
            <a:ext cx="4336264" cy="5781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68158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0"/>
          <p:cNvGrpSpPr>
            <a:grpSpLocks/>
          </p:cNvGrpSpPr>
          <p:nvPr/>
        </p:nvGrpSpPr>
        <p:grpSpPr bwMode="auto">
          <a:xfrm>
            <a:off x="214282" y="263497"/>
            <a:ext cx="381000" cy="381000"/>
            <a:chOff x="2078" y="1680"/>
            <a:chExt cx="1615" cy="1615"/>
          </a:xfrm>
        </p:grpSpPr>
        <p:sp>
          <p:nvSpPr>
            <p:cNvPr id="8" name="Oval 6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vi-VN"/>
            </a:p>
          </p:txBody>
        </p:sp>
        <p:sp>
          <p:nvSpPr>
            <p:cNvPr id="9" name="Oval 6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vi-VN"/>
            </a:p>
          </p:txBody>
        </p:sp>
        <p:sp>
          <p:nvSpPr>
            <p:cNvPr id="10" name="Oval 6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vi-VN"/>
            </a:p>
          </p:txBody>
        </p:sp>
        <p:sp>
          <p:nvSpPr>
            <p:cNvPr id="11" name="Oval 64"/>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w="38100" algn="ctr">
              <a:noFill/>
              <a:round/>
              <a:headEnd/>
              <a:tailEnd/>
            </a:ln>
            <a:effectLst/>
          </p:spPr>
          <p:txBody>
            <a:bodyPr wrap="none" anchor="ctr">
              <a:spAutoFit/>
            </a:bodyPr>
            <a:lstStyle/>
            <a:p>
              <a:endParaRPr lang="vi-VN"/>
            </a:p>
          </p:txBody>
        </p:sp>
        <p:sp>
          <p:nvSpPr>
            <p:cNvPr id="12" name="Oval 6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vi-VN"/>
            </a:p>
          </p:txBody>
        </p:sp>
        <p:sp>
          <p:nvSpPr>
            <p:cNvPr id="13" name="Oval 66"/>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w="38100" algn="ctr">
              <a:noFill/>
              <a:round/>
              <a:headEnd/>
              <a:tailEnd/>
            </a:ln>
            <a:effectLst/>
          </p:spPr>
          <p:txBody>
            <a:bodyPr anchor="ctr">
              <a:spAutoFit/>
            </a:bodyPr>
            <a:lstStyle/>
            <a:p>
              <a:endParaRPr lang="vi-VN"/>
            </a:p>
          </p:txBody>
        </p:sp>
      </p:grpSp>
      <p:sp>
        <p:nvSpPr>
          <p:cNvPr id="18" name="AutoShape 52"/>
          <p:cNvSpPr>
            <a:spLocks noChangeArrowheads="1"/>
          </p:cNvSpPr>
          <p:nvPr/>
        </p:nvSpPr>
        <p:spPr bwMode="gray">
          <a:xfrm>
            <a:off x="571472" y="142852"/>
            <a:ext cx="8572528" cy="584212"/>
          </a:xfrm>
          <a:prstGeom prst="roundRect">
            <a:avLst>
              <a:gd name="adj" fmla="val 50000"/>
            </a:avLst>
          </a:prstGeom>
          <a:noFill/>
          <a:ln w="28575" algn="ctr">
            <a:noFill/>
            <a:round/>
            <a:headEnd/>
            <a:tailEnd/>
          </a:ln>
          <a:effectLst/>
        </p:spPr>
        <p:txBody>
          <a:bodyPr wrap="none" anchor="ctr"/>
          <a:lstStyle/>
          <a:p>
            <a:pPr eaLnBrk="0" hangingPunct="0"/>
            <a:endParaRPr lang="en-US" b="1">
              <a:solidFill>
                <a:schemeClr val="tx2"/>
              </a:solidFill>
              <a:latin typeface="Times New Roman" pitchFamily="18" charset="0"/>
              <a:cs typeface="Times New Roman" pitchFamily="18" charset="0"/>
            </a:endParaRPr>
          </a:p>
        </p:txBody>
      </p:sp>
      <p:sp>
        <p:nvSpPr>
          <p:cNvPr id="16" name="Rectangle 15"/>
          <p:cNvSpPr/>
          <p:nvPr/>
        </p:nvSpPr>
        <p:spPr>
          <a:xfrm>
            <a:off x="749118" y="231031"/>
            <a:ext cx="8412828" cy="830997"/>
          </a:xfrm>
          <a:prstGeom prst="rect">
            <a:avLst/>
          </a:prstGeom>
        </p:spPr>
        <p:txBody>
          <a:bodyPr wrap="square">
            <a:spAutoFit/>
          </a:bodyPr>
          <a:lstStyle/>
          <a:p>
            <a:pPr eaLnBrk="0" hangingPunct="0"/>
            <a:r>
              <a:rPr lang="en-US" sz="2400" b="1">
                <a:solidFill>
                  <a:schemeClr val="bg1"/>
                </a:solidFill>
                <a:latin typeface="Times New Roman" pitchFamily="18" charset="0"/>
                <a:cs typeface="Times New Roman" pitchFamily="18" charset="0"/>
              </a:rPr>
              <a:t>MÔ HÌNH ĐƯỢC SỬ DỤNG LẮP ĐẶT BỘ KẾT NỐI</a:t>
            </a:r>
            <a:endParaRPr lang="vi-VN" sz="2400" b="1">
              <a:solidFill>
                <a:schemeClr val="bg1"/>
              </a:solidFill>
              <a:latin typeface="Times New Roman" pitchFamily="18" charset="0"/>
              <a:cs typeface="Times New Roman" pitchFamily="18" charset="0"/>
            </a:endParaRPr>
          </a:p>
          <a:p>
            <a:pPr eaLnBrk="0" hangingPunct="0"/>
            <a:endParaRPr lang="vi-VN" sz="2400" b="1">
              <a:solidFill>
                <a:schemeClr val="bg1"/>
              </a:solidFill>
              <a:latin typeface="Times New Roman" pitchFamily="18" charset="0"/>
              <a:cs typeface="Times New Roman" pitchFamily="18" charset="0"/>
            </a:endParaRPr>
          </a:p>
        </p:txBody>
      </p:sp>
      <p:pic>
        <p:nvPicPr>
          <p:cNvPr id="10242" name="Picture 2" descr="P102067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6051" y="1541423"/>
            <a:ext cx="7063369" cy="5297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74803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0"/>
          <p:cNvGrpSpPr>
            <a:grpSpLocks/>
          </p:cNvGrpSpPr>
          <p:nvPr/>
        </p:nvGrpSpPr>
        <p:grpSpPr bwMode="auto">
          <a:xfrm>
            <a:off x="214282" y="263497"/>
            <a:ext cx="381000" cy="381000"/>
            <a:chOff x="2078" y="1680"/>
            <a:chExt cx="1615" cy="1615"/>
          </a:xfrm>
        </p:grpSpPr>
        <p:sp>
          <p:nvSpPr>
            <p:cNvPr id="8" name="Oval 6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vi-VN"/>
            </a:p>
          </p:txBody>
        </p:sp>
        <p:sp>
          <p:nvSpPr>
            <p:cNvPr id="9" name="Oval 6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vi-VN"/>
            </a:p>
          </p:txBody>
        </p:sp>
        <p:sp>
          <p:nvSpPr>
            <p:cNvPr id="10" name="Oval 6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vi-VN"/>
            </a:p>
          </p:txBody>
        </p:sp>
        <p:sp>
          <p:nvSpPr>
            <p:cNvPr id="11" name="Oval 64"/>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w="38100" algn="ctr">
              <a:noFill/>
              <a:round/>
              <a:headEnd/>
              <a:tailEnd/>
            </a:ln>
            <a:effectLst/>
          </p:spPr>
          <p:txBody>
            <a:bodyPr wrap="none" anchor="ctr">
              <a:spAutoFit/>
            </a:bodyPr>
            <a:lstStyle/>
            <a:p>
              <a:endParaRPr lang="vi-VN"/>
            </a:p>
          </p:txBody>
        </p:sp>
        <p:sp>
          <p:nvSpPr>
            <p:cNvPr id="12" name="Oval 6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vi-VN"/>
            </a:p>
          </p:txBody>
        </p:sp>
        <p:sp>
          <p:nvSpPr>
            <p:cNvPr id="13" name="Oval 66"/>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w="38100" algn="ctr">
              <a:noFill/>
              <a:round/>
              <a:headEnd/>
              <a:tailEnd/>
            </a:ln>
            <a:effectLst/>
          </p:spPr>
          <p:txBody>
            <a:bodyPr anchor="ctr">
              <a:spAutoFit/>
            </a:bodyPr>
            <a:lstStyle/>
            <a:p>
              <a:endParaRPr lang="vi-VN"/>
            </a:p>
          </p:txBody>
        </p:sp>
      </p:grpSp>
      <p:sp>
        <p:nvSpPr>
          <p:cNvPr id="18" name="AutoShape 52"/>
          <p:cNvSpPr>
            <a:spLocks noChangeArrowheads="1"/>
          </p:cNvSpPr>
          <p:nvPr/>
        </p:nvSpPr>
        <p:spPr bwMode="gray">
          <a:xfrm>
            <a:off x="571472" y="142852"/>
            <a:ext cx="8572528" cy="584212"/>
          </a:xfrm>
          <a:prstGeom prst="roundRect">
            <a:avLst>
              <a:gd name="adj" fmla="val 50000"/>
            </a:avLst>
          </a:prstGeom>
          <a:noFill/>
          <a:ln w="28575" algn="ctr">
            <a:noFill/>
            <a:round/>
            <a:headEnd/>
            <a:tailEnd/>
          </a:ln>
          <a:effectLst/>
        </p:spPr>
        <p:txBody>
          <a:bodyPr wrap="none" anchor="ctr"/>
          <a:lstStyle/>
          <a:p>
            <a:pPr eaLnBrk="0" hangingPunct="0"/>
            <a:endParaRPr lang="en-US" b="1">
              <a:solidFill>
                <a:schemeClr val="tx2"/>
              </a:solidFill>
              <a:latin typeface="Times New Roman" pitchFamily="18" charset="0"/>
              <a:cs typeface="Times New Roman" pitchFamily="18" charset="0"/>
            </a:endParaRPr>
          </a:p>
        </p:txBody>
      </p:sp>
      <p:sp>
        <p:nvSpPr>
          <p:cNvPr id="16" name="Rectangle 15"/>
          <p:cNvSpPr/>
          <p:nvPr/>
        </p:nvSpPr>
        <p:spPr>
          <a:xfrm>
            <a:off x="749118" y="231031"/>
            <a:ext cx="8412828" cy="461665"/>
          </a:xfrm>
          <a:prstGeom prst="rect">
            <a:avLst/>
          </a:prstGeom>
        </p:spPr>
        <p:txBody>
          <a:bodyPr wrap="square">
            <a:spAutoFit/>
          </a:bodyPr>
          <a:lstStyle/>
          <a:p>
            <a:pPr eaLnBrk="0" hangingPunct="0"/>
            <a:r>
              <a:rPr lang="vi-VN" sz="2400" b="1" smtClean="0">
                <a:solidFill>
                  <a:schemeClr val="bg1"/>
                </a:solidFill>
                <a:latin typeface="Times New Roman" pitchFamily="18" charset="0"/>
                <a:cs typeface="Times New Roman" pitchFamily="18" charset="0"/>
              </a:rPr>
              <a:t>CÁC </a:t>
            </a:r>
            <a:r>
              <a:rPr lang="vi-VN" sz="2400" b="1">
                <a:solidFill>
                  <a:schemeClr val="bg1"/>
                </a:solidFill>
                <a:latin typeface="Times New Roman" pitchFamily="18" charset="0"/>
                <a:cs typeface="Times New Roman" pitchFamily="18" charset="0"/>
              </a:rPr>
              <a:t>BÀI GIẢNG </a:t>
            </a:r>
            <a:r>
              <a:rPr lang="en-US" sz="2400" b="1" smtClean="0">
                <a:solidFill>
                  <a:schemeClr val="bg1"/>
                </a:solidFill>
                <a:latin typeface="Times New Roman" pitchFamily="18" charset="0"/>
                <a:cs typeface="Times New Roman" pitchFamily="18" charset="0"/>
              </a:rPr>
              <a:t>TH </a:t>
            </a:r>
            <a:r>
              <a:rPr lang="vi-VN" sz="2400" b="1" smtClean="0">
                <a:solidFill>
                  <a:schemeClr val="bg1"/>
                </a:solidFill>
                <a:latin typeface="Times New Roman" pitchFamily="18" charset="0"/>
                <a:cs typeface="Times New Roman" pitchFamily="18" charset="0"/>
              </a:rPr>
              <a:t>ÁP </a:t>
            </a:r>
            <a:r>
              <a:rPr lang="vi-VN" sz="2400" b="1">
                <a:solidFill>
                  <a:schemeClr val="bg1"/>
                </a:solidFill>
                <a:latin typeface="Times New Roman" pitchFamily="18" charset="0"/>
                <a:cs typeface="Times New Roman" pitchFamily="18" charset="0"/>
              </a:rPr>
              <a:t>DỤNG TRÊN MÔ HÌNH</a:t>
            </a:r>
          </a:p>
        </p:txBody>
      </p:sp>
      <p:sp>
        <p:nvSpPr>
          <p:cNvPr id="2" name="Rectangle 1"/>
          <p:cNvSpPr/>
          <p:nvPr/>
        </p:nvSpPr>
        <p:spPr>
          <a:xfrm>
            <a:off x="-492447" y="1828800"/>
            <a:ext cx="10341293" cy="4015971"/>
          </a:xfrm>
          <a:prstGeom prst="rect">
            <a:avLst/>
          </a:prstGeom>
        </p:spPr>
        <p:txBody>
          <a:bodyPr wrap="none">
            <a:spAutoFit/>
          </a:bodyPr>
          <a:lstStyle/>
          <a:p>
            <a:pPr lvl="1">
              <a:lnSpc>
                <a:spcPct val="150000"/>
              </a:lnSpc>
              <a:spcBef>
                <a:spcPts val="1200"/>
              </a:spcBef>
              <a:spcAft>
                <a:spcPts val="300"/>
              </a:spcAft>
            </a:pPr>
            <a:r>
              <a:rPr lang="vi-VN" sz="2800" b="1" kern="1600">
                <a:latin typeface="Times New Roman" panose="02020603050405020304" pitchFamily="18" charset="0"/>
                <a:ea typeface="Times New Roman" panose="02020603050405020304" pitchFamily="18" charset="0"/>
                <a:cs typeface="Times New Roman" panose="02020603050405020304" pitchFamily="18" charset="0"/>
              </a:rPr>
              <a:t>Bài thực tập số 02 :  Các bộ phận của ABS	</a:t>
            </a:r>
          </a:p>
          <a:p>
            <a:pPr lvl="1">
              <a:lnSpc>
                <a:spcPct val="150000"/>
              </a:lnSpc>
              <a:spcBef>
                <a:spcPts val="1200"/>
              </a:spcBef>
              <a:spcAft>
                <a:spcPts val="300"/>
              </a:spcAft>
            </a:pPr>
            <a:r>
              <a:rPr lang="vi-VN" sz="2800" b="1" kern="1600">
                <a:latin typeface="Times New Roman" panose="02020603050405020304" pitchFamily="18" charset="0"/>
                <a:ea typeface="Times New Roman" panose="02020603050405020304" pitchFamily="18" charset="0"/>
                <a:cs typeface="Times New Roman" panose="02020603050405020304" pitchFamily="18" charset="0"/>
              </a:rPr>
              <a:t>Bài thực tập số 03 :  Bộ chấp hành  ABS	</a:t>
            </a:r>
          </a:p>
          <a:p>
            <a:pPr lvl="1">
              <a:lnSpc>
                <a:spcPct val="150000"/>
              </a:lnSpc>
              <a:spcBef>
                <a:spcPts val="1200"/>
              </a:spcBef>
              <a:spcAft>
                <a:spcPts val="300"/>
              </a:spcAft>
            </a:pPr>
            <a:r>
              <a:rPr lang="vi-VN" sz="2800" b="1" kern="1600">
                <a:latin typeface="Times New Roman" panose="02020603050405020304" pitchFamily="18" charset="0"/>
                <a:ea typeface="Times New Roman" panose="02020603050405020304" pitchFamily="18" charset="0"/>
                <a:cs typeface="Times New Roman" panose="02020603050405020304" pitchFamily="18" charset="0"/>
              </a:rPr>
              <a:t>Bài thực tập số 04 :  ABS ECU	</a:t>
            </a:r>
          </a:p>
          <a:p>
            <a:pPr lvl="1">
              <a:lnSpc>
                <a:spcPct val="150000"/>
              </a:lnSpc>
              <a:spcBef>
                <a:spcPts val="1200"/>
              </a:spcBef>
              <a:spcAft>
                <a:spcPts val="300"/>
              </a:spcAft>
            </a:pPr>
            <a:r>
              <a:rPr lang="vi-VN" sz="2800" b="1" kern="1600">
                <a:latin typeface="Times New Roman" panose="02020603050405020304" pitchFamily="18" charset="0"/>
                <a:ea typeface="Times New Roman" panose="02020603050405020304" pitchFamily="18" charset="0"/>
                <a:cs typeface="Times New Roman" panose="02020603050405020304" pitchFamily="18" charset="0"/>
              </a:rPr>
              <a:t>Bài thực tập số 02 :  Sơ đồ mạch điện ABS của các hãng xe	</a:t>
            </a:r>
          </a:p>
          <a:p>
            <a:pPr lvl="1">
              <a:lnSpc>
                <a:spcPct val="150000"/>
              </a:lnSpc>
              <a:spcBef>
                <a:spcPts val="1200"/>
              </a:spcBef>
              <a:spcAft>
                <a:spcPts val="300"/>
              </a:spcAft>
            </a:pPr>
            <a:r>
              <a:rPr lang="vi-VN" sz="2800" b="1" kern="1600">
                <a:latin typeface="Times New Roman" panose="02020603050405020304" pitchFamily="18" charset="0"/>
                <a:ea typeface="Times New Roman" panose="02020603050405020304" pitchFamily="18" charset="0"/>
                <a:cs typeface="Times New Roman" panose="02020603050405020304" pitchFamily="18" charset="0"/>
              </a:rPr>
              <a:t>Bài thực tập số 03:  Hư hỏng và cách khắc phục	</a:t>
            </a:r>
          </a:p>
        </p:txBody>
      </p:sp>
    </p:spTree>
    <p:extLst>
      <p:ext uri="{BB962C8B-B14F-4D97-AF65-F5344CB8AC3E}">
        <p14:creationId xmlns:p14="http://schemas.microsoft.com/office/powerpoint/2010/main" val="18284498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0"/>
          <p:cNvGrpSpPr>
            <a:grpSpLocks/>
          </p:cNvGrpSpPr>
          <p:nvPr/>
        </p:nvGrpSpPr>
        <p:grpSpPr bwMode="auto">
          <a:xfrm>
            <a:off x="214282" y="263497"/>
            <a:ext cx="381000" cy="381000"/>
            <a:chOff x="2078" y="1680"/>
            <a:chExt cx="1615" cy="1615"/>
          </a:xfrm>
        </p:grpSpPr>
        <p:sp>
          <p:nvSpPr>
            <p:cNvPr id="8" name="Oval 6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vi-VN"/>
            </a:p>
          </p:txBody>
        </p:sp>
        <p:sp>
          <p:nvSpPr>
            <p:cNvPr id="9" name="Oval 6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vi-VN"/>
            </a:p>
          </p:txBody>
        </p:sp>
        <p:sp>
          <p:nvSpPr>
            <p:cNvPr id="10" name="Oval 6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vi-VN"/>
            </a:p>
          </p:txBody>
        </p:sp>
        <p:sp>
          <p:nvSpPr>
            <p:cNvPr id="11" name="Oval 64"/>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w="38100" algn="ctr">
              <a:noFill/>
              <a:round/>
              <a:headEnd/>
              <a:tailEnd/>
            </a:ln>
            <a:effectLst/>
          </p:spPr>
          <p:txBody>
            <a:bodyPr wrap="none" anchor="ctr">
              <a:spAutoFit/>
            </a:bodyPr>
            <a:lstStyle/>
            <a:p>
              <a:endParaRPr lang="vi-VN"/>
            </a:p>
          </p:txBody>
        </p:sp>
        <p:sp>
          <p:nvSpPr>
            <p:cNvPr id="12" name="Oval 6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vi-VN"/>
            </a:p>
          </p:txBody>
        </p:sp>
        <p:sp>
          <p:nvSpPr>
            <p:cNvPr id="13" name="Oval 66"/>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w="38100" algn="ctr">
              <a:noFill/>
              <a:round/>
              <a:headEnd/>
              <a:tailEnd/>
            </a:ln>
            <a:effectLst/>
          </p:spPr>
          <p:txBody>
            <a:bodyPr anchor="ctr">
              <a:spAutoFit/>
            </a:bodyPr>
            <a:lstStyle/>
            <a:p>
              <a:endParaRPr lang="vi-VN"/>
            </a:p>
          </p:txBody>
        </p:sp>
      </p:grpSp>
      <p:sp>
        <p:nvSpPr>
          <p:cNvPr id="18" name="AutoShape 52"/>
          <p:cNvSpPr>
            <a:spLocks noChangeArrowheads="1"/>
          </p:cNvSpPr>
          <p:nvPr/>
        </p:nvSpPr>
        <p:spPr bwMode="gray">
          <a:xfrm>
            <a:off x="571472" y="142852"/>
            <a:ext cx="8572528" cy="584212"/>
          </a:xfrm>
          <a:prstGeom prst="roundRect">
            <a:avLst>
              <a:gd name="adj" fmla="val 50000"/>
            </a:avLst>
          </a:prstGeom>
          <a:noFill/>
          <a:ln w="28575" algn="ctr">
            <a:noFill/>
            <a:round/>
            <a:headEnd/>
            <a:tailEnd/>
          </a:ln>
          <a:effectLst/>
        </p:spPr>
        <p:txBody>
          <a:bodyPr wrap="none" anchor="ctr"/>
          <a:lstStyle/>
          <a:p>
            <a:pPr eaLnBrk="0" hangingPunct="0"/>
            <a:endParaRPr lang="en-US" b="1">
              <a:solidFill>
                <a:schemeClr val="tx2"/>
              </a:solidFill>
              <a:latin typeface="Times New Roman" pitchFamily="18" charset="0"/>
              <a:cs typeface="Times New Roman" pitchFamily="18" charset="0"/>
            </a:endParaRPr>
          </a:p>
        </p:txBody>
      </p:sp>
      <p:sp>
        <p:nvSpPr>
          <p:cNvPr id="3" name="Rectangle 2"/>
          <p:cNvSpPr/>
          <p:nvPr/>
        </p:nvSpPr>
        <p:spPr>
          <a:xfrm>
            <a:off x="0" y="1305342"/>
            <a:ext cx="9144000" cy="5693866"/>
          </a:xfrm>
          <a:prstGeom prst="rect">
            <a:avLst/>
          </a:prstGeom>
        </p:spPr>
        <p:txBody>
          <a:bodyPr wrap="square">
            <a:spAutoFit/>
          </a:bodyPr>
          <a:lstStyle/>
          <a:p>
            <a:r>
              <a:rPr lang="vi-VN" sz="2800"/>
              <a:t>Đề tài </a:t>
            </a:r>
            <a:r>
              <a:rPr lang="en-US" sz="2800" smtClean="0"/>
              <a:t>sẽ</a:t>
            </a:r>
            <a:r>
              <a:rPr lang="vi-VN" sz="2800" smtClean="0"/>
              <a:t> </a:t>
            </a:r>
            <a:r>
              <a:rPr lang="vi-VN" sz="2800"/>
              <a:t>thực hiện được những nội dung chính sau </a:t>
            </a:r>
            <a:r>
              <a:rPr lang="vi-VN" sz="2800" smtClean="0"/>
              <a:t>:</a:t>
            </a:r>
            <a:endParaRPr lang="en-US" sz="2800" smtClean="0"/>
          </a:p>
          <a:p>
            <a:endParaRPr lang="vi-VN" sz="2800"/>
          </a:p>
          <a:p>
            <a:pPr marL="457200" indent="-457200">
              <a:buFont typeface="Wingdings" panose="05000000000000000000" pitchFamily="2" charset="2"/>
              <a:buChar char="Ø"/>
            </a:pPr>
            <a:r>
              <a:rPr lang="vi-VN" sz="2800" smtClean="0"/>
              <a:t>Cơ </a:t>
            </a:r>
            <a:r>
              <a:rPr lang="vi-VN" sz="2800"/>
              <a:t>cở lý thuyết về hình hệ thống phanh chống hãm cứng ABS.</a:t>
            </a:r>
          </a:p>
          <a:p>
            <a:pPr marL="457200" indent="-457200">
              <a:buFont typeface="Wingdings" panose="05000000000000000000" pitchFamily="2" charset="2"/>
              <a:buChar char="Ø"/>
            </a:pPr>
            <a:r>
              <a:rPr lang="vi-VN" sz="2800" smtClean="0"/>
              <a:t>Hoàn </a:t>
            </a:r>
            <a:r>
              <a:rPr lang="vi-VN" sz="2800"/>
              <a:t>thiện mô hệ thống phanh chống hãm cứng </a:t>
            </a:r>
            <a:br>
              <a:rPr lang="vi-VN" sz="2800"/>
            </a:br>
            <a:r>
              <a:rPr lang="vi-VN" sz="2800"/>
              <a:t>(ABS) thuộc dòng xe TOYOTA CAMRY </a:t>
            </a:r>
            <a:r>
              <a:rPr lang="vi-VN" sz="2800" smtClean="0"/>
              <a:t>.</a:t>
            </a:r>
          </a:p>
          <a:p>
            <a:pPr marL="457200" indent="-457200">
              <a:buFont typeface="Wingdings" panose="05000000000000000000" pitchFamily="2" charset="2"/>
              <a:buChar char="Ø"/>
            </a:pPr>
            <a:r>
              <a:rPr lang="vi-VN" sz="2800" smtClean="0"/>
              <a:t>Biên soạn  các bài tập TH về HTP chống hãm cứng ABS.</a:t>
            </a:r>
            <a:endParaRPr lang="en-US" sz="2800" smtClean="0"/>
          </a:p>
          <a:p>
            <a:endParaRPr lang="vi-VN" sz="2800"/>
          </a:p>
          <a:p>
            <a:pPr algn="ctr"/>
            <a:r>
              <a:rPr lang="vi-VN" sz="2800" smtClean="0"/>
              <a:t>Hướng </a:t>
            </a:r>
            <a:r>
              <a:rPr lang="vi-VN" sz="2800"/>
              <a:t>nghiên cứu tiếp theo của đề tài : </a:t>
            </a:r>
            <a:r>
              <a:rPr lang="en-US" sz="2800" smtClean="0"/>
              <a:t/>
            </a:r>
            <a:br>
              <a:rPr lang="en-US" sz="2800" smtClean="0"/>
            </a:br>
            <a:r>
              <a:rPr lang="vi-VN" sz="2800" b="1" smtClean="0"/>
              <a:t>Tiếp </a:t>
            </a:r>
            <a:r>
              <a:rPr lang="vi-VN" sz="2800" b="1"/>
              <a:t>tục nghiên </a:t>
            </a:r>
            <a:r>
              <a:rPr lang="vi-VN" sz="2800" b="1" smtClean="0"/>
              <a:t>cứu </a:t>
            </a:r>
            <a:r>
              <a:rPr lang="vi-VN" sz="2800" b="1"/>
              <a:t>xây dựng một mô hình thực hành hoàn thiện hơn </a:t>
            </a:r>
            <a:r>
              <a:rPr lang="vi-VN" sz="2800" b="1" smtClean="0"/>
              <a:t>nhằm </a:t>
            </a:r>
            <a:r>
              <a:rPr lang="vi-VN" sz="2800" b="1"/>
              <a:t>đáp ứng nhu cầu công nghệ ngày càng cao.</a:t>
            </a:r>
          </a:p>
        </p:txBody>
      </p:sp>
      <p:sp>
        <p:nvSpPr>
          <p:cNvPr id="14" name="Rectangle 13"/>
          <p:cNvSpPr/>
          <p:nvPr/>
        </p:nvSpPr>
        <p:spPr>
          <a:xfrm>
            <a:off x="749118" y="231031"/>
            <a:ext cx="8412828" cy="461665"/>
          </a:xfrm>
          <a:prstGeom prst="rect">
            <a:avLst/>
          </a:prstGeom>
        </p:spPr>
        <p:txBody>
          <a:bodyPr wrap="square">
            <a:spAutoFit/>
          </a:bodyPr>
          <a:lstStyle/>
          <a:p>
            <a:pPr eaLnBrk="0" hangingPunct="0"/>
            <a:r>
              <a:rPr lang="vi-VN" sz="2400" b="1">
                <a:solidFill>
                  <a:schemeClr val="bg1"/>
                </a:solidFill>
                <a:latin typeface="Times New Roman" pitchFamily="18" charset="0"/>
                <a:cs typeface="Times New Roman" pitchFamily="18" charset="0"/>
              </a:rPr>
              <a:t>KẾT LUẬN</a:t>
            </a:r>
          </a:p>
        </p:txBody>
      </p:sp>
    </p:spTree>
    <p:extLst>
      <p:ext uri="{BB962C8B-B14F-4D97-AF65-F5344CB8AC3E}">
        <p14:creationId xmlns:p14="http://schemas.microsoft.com/office/powerpoint/2010/main" val="34429203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0"/>
          <p:cNvGrpSpPr>
            <a:grpSpLocks/>
          </p:cNvGrpSpPr>
          <p:nvPr/>
        </p:nvGrpSpPr>
        <p:grpSpPr bwMode="auto">
          <a:xfrm>
            <a:off x="214282" y="263497"/>
            <a:ext cx="381000" cy="381000"/>
            <a:chOff x="2078" y="1680"/>
            <a:chExt cx="1615" cy="1615"/>
          </a:xfrm>
        </p:grpSpPr>
        <p:sp>
          <p:nvSpPr>
            <p:cNvPr id="8" name="Oval 61"/>
            <p:cNvSpPr>
              <a:spLocks noChangeArrowheads="1"/>
            </p:cNvSpPr>
            <p:nvPr/>
          </p:nvSpPr>
          <p:spPr bwMode="gray">
            <a:xfrm>
              <a:off x="2078" y="1680"/>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noFill/>
              <a:round/>
              <a:headEnd/>
              <a:tailEnd/>
            </a:ln>
            <a:effectLst/>
          </p:spPr>
          <p:txBody>
            <a:bodyPr wrap="none" anchor="ctr"/>
            <a:lstStyle/>
            <a:p>
              <a:endParaRPr lang="vi-VN"/>
            </a:p>
          </p:txBody>
        </p:sp>
        <p:sp>
          <p:nvSpPr>
            <p:cNvPr id="9" name="Oval 62"/>
            <p:cNvSpPr>
              <a:spLocks noChangeArrowheads="1"/>
            </p:cNvSpPr>
            <p:nvPr/>
          </p:nvSpPr>
          <p:spPr bwMode="gray">
            <a:xfrm>
              <a:off x="2170" y="1771"/>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vi-VN"/>
            </a:p>
          </p:txBody>
        </p:sp>
        <p:sp>
          <p:nvSpPr>
            <p:cNvPr id="10" name="Oval 63"/>
            <p:cNvSpPr>
              <a:spLocks noChangeArrowheads="1"/>
            </p:cNvSpPr>
            <p:nvPr/>
          </p:nvSpPr>
          <p:spPr bwMode="gray">
            <a:xfrm>
              <a:off x="2254" y="1856"/>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vi-VN"/>
            </a:p>
          </p:txBody>
        </p:sp>
        <p:sp>
          <p:nvSpPr>
            <p:cNvPr id="11" name="Oval 64"/>
            <p:cNvSpPr>
              <a:spLocks noChangeArrowheads="1"/>
            </p:cNvSpPr>
            <p:nvPr/>
          </p:nvSpPr>
          <p:spPr bwMode="gray">
            <a:xfrm>
              <a:off x="2254" y="1856"/>
              <a:ext cx="1262" cy="1264"/>
            </a:xfrm>
            <a:prstGeom prst="ellipse">
              <a:avLst/>
            </a:prstGeom>
            <a:gradFill rotWithShape="1">
              <a:gsLst>
                <a:gs pos="0">
                  <a:srgbClr val="48BE67">
                    <a:gamma/>
                    <a:shade val="0"/>
                    <a:invGamma/>
                  </a:srgbClr>
                </a:gs>
                <a:gs pos="100000">
                  <a:srgbClr val="48BE67"/>
                </a:gs>
              </a:gsLst>
              <a:lin ang="2700000" scaled="1"/>
            </a:gradFill>
            <a:ln w="38100" algn="ctr">
              <a:noFill/>
              <a:round/>
              <a:headEnd/>
              <a:tailEnd/>
            </a:ln>
            <a:effectLst/>
          </p:spPr>
          <p:txBody>
            <a:bodyPr wrap="none" anchor="ctr">
              <a:spAutoFit/>
            </a:bodyPr>
            <a:lstStyle/>
            <a:p>
              <a:endParaRPr lang="vi-VN"/>
            </a:p>
          </p:txBody>
        </p:sp>
        <p:sp>
          <p:nvSpPr>
            <p:cNvPr id="12" name="Oval 65"/>
            <p:cNvSpPr>
              <a:spLocks noChangeArrowheads="1"/>
            </p:cNvSpPr>
            <p:nvPr/>
          </p:nvSpPr>
          <p:spPr bwMode="gray">
            <a:xfrm>
              <a:off x="2337" y="1939"/>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vi-VN"/>
            </a:p>
          </p:txBody>
        </p:sp>
        <p:sp>
          <p:nvSpPr>
            <p:cNvPr id="13" name="Oval 66"/>
            <p:cNvSpPr>
              <a:spLocks noChangeArrowheads="1"/>
            </p:cNvSpPr>
            <p:nvPr/>
          </p:nvSpPr>
          <p:spPr bwMode="gray">
            <a:xfrm>
              <a:off x="2337" y="1939"/>
              <a:ext cx="1096" cy="1098"/>
            </a:xfrm>
            <a:prstGeom prst="ellipse">
              <a:avLst/>
            </a:prstGeom>
            <a:gradFill rotWithShape="1">
              <a:gsLst>
                <a:gs pos="0">
                  <a:srgbClr val="48BE67"/>
                </a:gs>
                <a:gs pos="100000">
                  <a:srgbClr val="48BE67">
                    <a:gamma/>
                    <a:shade val="48627"/>
                    <a:invGamma/>
                  </a:srgbClr>
                </a:gs>
              </a:gsLst>
              <a:lin ang="2700000" scaled="1"/>
            </a:gradFill>
            <a:ln w="38100" algn="ctr">
              <a:noFill/>
              <a:round/>
              <a:headEnd/>
              <a:tailEnd/>
            </a:ln>
            <a:effectLst/>
          </p:spPr>
          <p:txBody>
            <a:bodyPr anchor="ctr">
              <a:spAutoFit/>
            </a:bodyPr>
            <a:lstStyle/>
            <a:p>
              <a:endParaRPr lang="vi-VN"/>
            </a:p>
          </p:txBody>
        </p:sp>
      </p:grpSp>
      <p:sp>
        <p:nvSpPr>
          <p:cNvPr id="18" name="AutoShape 52"/>
          <p:cNvSpPr>
            <a:spLocks noChangeArrowheads="1"/>
          </p:cNvSpPr>
          <p:nvPr/>
        </p:nvSpPr>
        <p:spPr bwMode="gray">
          <a:xfrm>
            <a:off x="571472" y="142852"/>
            <a:ext cx="8572528" cy="584212"/>
          </a:xfrm>
          <a:prstGeom prst="roundRect">
            <a:avLst>
              <a:gd name="adj" fmla="val 50000"/>
            </a:avLst>
          </a:prstGeom>
          <a:noFill/>
          <a:ln w="28575" algn="ctr">
            <a:noFill/>
            <a:round/>
            <a:headEnd/>
            <a:tailEnd/>
          </a:ln>
          <a:effectLst/>
        </p:spPr>
        <p:txBody>
          <a:bodyPr wrap="none" anchor="ctr"/>
          <a:lstStyle/>
          <a:p>
            <a:pPr eaLnBrk="0" hangingPunct="0"/>
            <a:endParaRPr lang="en-US" b="1">
              <a:solidFill>
                <a:schemeClr val="tx2"/>
              </a:solidFill>
              <a:latin typeface="Times New Roman" pitchFamily="18" charset="0"/>
              <a:cs typeface="Times New Roman" pitchFamily="18" charset="0"/>
            </a:endParaRPr>
          </a:p>
        </p:txBody>
      </p:sp>
      <p:sp>
        <p:nvSpPr>
          <p:cNvPr id="14" name="Rectangle 13"/>
          <p:cNvSpPr/>
          <p:nvPr/>
        </p:nvSpPr>
        <p:spPr>
          <a:xfrm>
            <a:off x="749118" y="231031"/>
            <a:ext cx="8412828" cy="461665"/>
          </a:xfrm>
          <a:prstGeom prst="rect">
            <a:avLst/>
          </a:prstGeom>
        </p:spPr>
        <p:txBody>
          <a:bodyPr wrap="square">
            <a:spAutoFit/>
          </a:bodyPr>
          <a:lstStyle/>
          <a:p>
            <a:pPr eaLnBrk="0" hangingPunct="0"/>
            <a:r>
              <a:rPr lang="vi-VN" sz="2400" b="1">
                <a:solidFill>
                  <a:schemeClr val="bg1"/>
                </a:solidFill>
                <a:latin typeface="Times New Roman" pitchFamily="18" charset="0"/>
                <a:cs typeface="Times New Roman" pitchFamily="18" charset="0"/>
              </a:rPr>
              <a:t>KẾT LUẬN</a:t>
            </a:r>
          </a:p>
        </p:txBody>
      </p:sp>
      <p:sp>
        <p:nvSpPr>
          <p:cNvPr id="3" name="Rectangle 2"/>
          <p:cNvSpPr/>
          <p:nvPr/>
        </p:nvSpPr>
        <p:spPr>
          <a:xfrm>
            <a:off x="9525" y="2286000"/>
            <a:ext cx="8991600" cy="3323987"/>
          </a:xfrm>
          <a:prstGeom prst="rect">
            <a:avLst/>
          </a:prstGeom>
          <a:ln w="47625">
            <a:solidFill>
              <a:schemeClr val="accent2"/>
            </a:solidFill>
          </a:ln>
        </p:spPr>
        <p:txBody>
          <a:bodyPr wrap="square">
            <a:spAutoFit/>
          </a:bodyPr>
          <a:lstStyle/>
          <a:p>
            <a:pPr marL="270510" algn="ctr">
              <a:lnSpc>
                <a:spcPct val="150000"/>
              </a:lnSpc>
              <a:spcAft>
                <a:spcPts val="1000"/>
              </a:spcAft>
            </a:pPr>
            <a:r>
              <a:rPr lang="vi-VN" sz="2800">
                <a:latin typeface="Times New Roman" panose="02020603050405020304" pitchFamily="18" charset="0"/>
                <a:ea typeface="Arial" panose="020B0604020202020204" pitchFamily="34" charset="0"/>
                <a:cs typeface="Times New Roman" panose="02020603050405020304" pitchFamily="18" charset="0"/>
              </a:rPr>
              <a:t>Nhóm nghiên cứu  xin bày tỏ lòng cảm ơn sâu sắc với sự giúp đỡ của các giảng viên trong khoa </a:t>
            </a:r>
            <a:r>
              <a:rPr lang="en-US" sz="2800" smtClean="0">
                <a:latin typeface="Times New Roman" panose="02020603050405020304" pitchFamily="18" charset="0"/>
                <a:ea typeface="Arial" panose="020B0604020202020204" pitchFamily="34" charset="0"/>
                <a:cs typeface="Times New Roman" panose="02020603050405020304" pitchFamily="18" charset="0"/>
              </a:rPr>
              <a:t>Công nghệ </a:t>
            </a:r>
            <a:r>
              <a:rPr lang="vi-VN" sz="2800" smtClean="0">
                <a:latin typeface="Times New Roman" panose="02020603050405020304" pitchFamily="18" charset="0"/>
                <a:ea typeface="Arial" panose="020B0604020202020204" pitchFamily="34" charset="0"/>
                <a:cs typeface="Times New Roman" panose="02020603050405020304" pitchFamily="18" charset="0"/>
              </a:rPr>
              <a:t>Động </a:t>
            </a:r>
            <a:r>
              <a:rPr lang="vi-VN" sz="2800">
                <a:latin typeface="Times New Roman" panose="02020603050405020304" pitchFamily="18" charset="0"/>
                <a:ea typeface="Arial" panose="020B0604020202020204" pitchFamily="34" charset="0"/>
                <a:cs typeface="Times New Roman" panose="02020603050405020304" pitchFamily="18" charset="0"/>
              </a:rPr>
              <a:t>lực - Trường CĐKT Lý Tự Trọng, đặc biệt là sự tạo điều kiện,  giúp đỡ tận tình của các phòng ban  trong suốt quá trình nhóm thực hiện đề tài .</a:t>
            </a:r>
            <a:endParaRPr lang="en-US" sz="2800">
              <a:effectLst/>
              <a:latin typeface="Arial" panose="020B0604020202020204" pitchFamily="34" charset="0"/>
              <a:ea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25342560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descr="https://encrypted-tbn0.gstatic.com/images?q=tbn:ANd9GcTnk2cFXhBgHJBB8PL-w38JF1tgHsa0RBNv4rtJNJqfujZFiUmW"/>
          <p:cNvPicPr>
            <a:picLocks noChangeAspect="1" noChangeArrowheads="1"/>
          </p:cNvPicPr>
          <p:nvPr/>
        </p:nvPicPr>
        <p:blipFill>
          <a:blip r:embed="rId2"/>
          <a:srcRect/>
          <a:stretch>
            <a:fillRect/>
          </a:stretch>
        </p:blipFill>
        <p:spPr bwMode="auto">
          <a:xfrm>
            <a:off x="2571736" y="1500174"/>
            <a:ext cx="4062408" cy="4037738"/>
          </a:xfrm>
          <a:prstGeom prst="rect">
            <a:avLst/>
          </a:prstGeom>
          <a:noFill/>
        </p:spPr>
      </p:pic>
      <p:sp>
        <p:nvSpPr>
          <p:cNvPr id="7" name="TextBox 6"/>
          <p:cNvSpPr txBox="1"/>
          <p:nvPr/>
        </p:nvSpPr>
        <p:spPr>
          <a:xfrm>
            <a:off x="857224" y="214290"/>
            <a:ext cx="7215238" cy="461665"/>
          </a:xfrm>
          <a:prstGeom prst="rect">
            <a:avLst/>
          </a:prstGeom>
          <a:noFill/>
        </p:spPr>
        <p:txBody>
          <a:bodyPr wrap="square" rtlCol="0">
            <a:spAutoFit/>
          </a:bodyPr>
          <a:lstStyle/>
          <a:p>
            <a:pPr algn="ctr"/>
            <a:r>
              <a:rPr lang="en-US" sz="2400" b="1" smtClean="0">
                <a:solidFill>
                  <a:schemeClr val="bg1"/>
                </a:solidFill>
                <a:latin typeface="Times New Roman" pitchFamily="18" charset="0"/>
                <a:cs typeface="Times New Roman" pitchFamily="18" charset="0"/>
              </a:rPr>
              <a:t>TRÂN TRỌNG CÁM ƠN QUÝ THẦY CÔ!</a:t>
            </a:r>
            <a:endParaRPr lang="vi-VN" sz="2400" b="1">
              <a:solidFill>
                <a:schemeClr val="bg1"/>
              </a:solidFill>
              <a:latin typeface="Times New Roman" pitchFamily="18" charset="0"/>
              <a:cs typeface="Times New Roman" pitchFamily="18" charset="0"/>
            </a:endParaRPr>
          </a:p>
        </p:txBody>
      </p:sp>
      <p:sp>
        <p:nvSpPr>
          <p:cNvPr id="9" name="Slide Number Placeholder 8"/>
          <p:cNvSpPr>
            <a:spLocks noGrp="1"/>
          </p:cNvSpPr>
          <p:nvPr>
            <p:ph type="sldNum" sz="quarter" idx="11"/>
          </p:nvPr>
        </p:nvSpPr>
        <p:spPr/>
        <p:txBody>
          <a:bodyPr/>
          <a:lstStyle/>
          <a:p>
            <a:fld id="{02279548-18FC-4BE1-89E3-80F3BF121172}" type="slidenum">
              <a:rPr lang="en-US" smtClean="0"/>
              <a:pPr/>
              <a:t>25</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db2004c003l-[ThuVienNet.VN]">
  <a:themeElements>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fontScheme name="sampl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clrMap bg1="lt1" tx1="dk1" bg2="lt2" tx2="dk2" accent1="accent1" accent2="accent2" accent3="accent3" accent4="accent4" accent5="accent5" accent6="accent6" hlink="hlink" folHlink="folHlink"/>
    </a:extraClrScheme>
    <a:extraClrScheme>
      <a:clrScheme name="sample 2">
        <a:dk1>
          <a:srgbClr val="29698D"/>
        </a:dk1>
        <a:lt1>
          <a:srgbClr val="FFFFFF"/>
        </a:lt1>
        <a:dk2>
          <a:srgbClr val="000000"/>
        </a:dk2>
        <a:lt2>
          <a:srgbClr val="A1BABD"/>
        </a:lt2>
        <a:accent1>
          <a:srgbClr val="FF5050"/>
        </a:accent1>
        <a:accent2>
          <a:srgbClr val="FF9933"/>
        </a:accent2>
        <a:accent3>
          <a:srgbClr val="FFFFFF"/>
        </a:accent3>
        <a:accent4>
          <a:srgbClr val="215978"/>
        </a:accent4>
        <a:accent5>
          <a:srgbClr val="FFB3B3"/>
        </a:accent5>
        <a:accent6>
          <a:srgbClr val="E78A2D"/>
        </a:accent6>
        <a:hlink>
          <a:srgbClr val="00CC99"/>
        </a:hlink>
        <a:folHlink>
          <a:srgbClr val="83A6A7"/>
        </a:folHlink>
      </a:clrScheme>
      <a:clrMap bg1="lt1" tx1="dk1" bg2="lt2" tx2="dk2" accent1="accent1" accent2="accent2" accent3="accent3" accent4="accent4" accent5="accent5" accent6="accent6" hlink="hlink" folHlink="folHlink"/>
    </a:extraClrScheme>
    <a:extraClrScheme>
      <a:clrScheme name="sample 3">
        <a:dk1>
          <a:srgbClr val="666699"/>
        </a:dk1>
        <a:lt1>
          <a:srgbClr val="FFFFFF"/>
        </a:lt1>
        <a:dk2>
          <a:srgbClr val="000000"/>
        </a:dk2>
        <a:lt2>
          <a:srgbClr val="C0C0C0"/>
        </a:lt2>
        <a:accent1>
          <a:srgbClr val="72B88E"/>
        </a:accent1>
        <a:accent2>
          <a:srgbClr val="C78DD7"/>
        </a:accent2>
        <a:accent3>
          <a:srgbClr val="FFFFFF"/>
        </a:accent3>
        <a:accent4>
          <a:srgbClr val="565682"/>
        </a:accent4>
        <a:accent5>
          <a:srgbClr val="BCD8C6"/>
        </a:accent5>
        <a:accent6>
          <a:srgbClr val="B47FC3"/>
        </a:accent6>
        <a:hlink>
          <a:srgbClr val="3197BB"/>
        </a:hlink>
        <a:folHlink>
          <a:srgbClr val="878FA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cdb2004c003l-[ThuVienNet.VN]</Template>
  <TotalTime>4152</TotalTime>
  <Words>1200</Words>
  <Application>Microsoft Office PowerPoint</Application>
  <PresentationFormat>On-screen Show (4:3)</PresentationFormat>
  <Paragraphs>138</Paragraphs>
  <Slides>25</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.VnTimeH</vt:lpstr>
      <vt:lpstr>Arial</vt:lpstr>
      <vt:lpstr>Calibri</vt:lpstr>
      <vt:lpstr>Times New Roman</vt:lpstr>
      <vt:lpstr>Verdana</vt:lpstr>
      <vt:lpstr>Wingdings</vt:lpstr>
      <vt:lpstr>cdb2004c003l-[ThuVienNet.VN]</vt:lpstr>
      <vt:lpstr> ỦY BAN NHÂN DÂN TP. HCM TRƯỜNG CĐKT LÝ TỰ TRỌNG </vt:lpstr>
      <vt:lpstr>PowerPoint Presentation</vt:lpstr>
      <vt:lpstr>PowerPoint Presentation</vt:lpstr>
      <vt:lpstr>PowerPoint Presentation</vt:lpstr>
      <vt:lpstr>PowerPoint Presentation</vt:lpstr>
      <vt:lpstr>PowerPoint Presentation</vt:lpstr>
      <vt:lpstr>NỘI DUNG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 Tip</dc:title>
  <dc:creator>Dr.Luong</dc:creator>
  <cp:lastModifiedBy>Dang Le Phan Danh</cp:lastModifiedBy>
  <cp:revision>380</cp:revision>
  <cp:lastPrinted>2016-03-15T02:29:33Z</cp:lastPrinted>
  <dcterms:created xsi:type="dcterms:W3CDTF">2013-09-11T03:08:41Z</dcterms:created>
  <dcterms:modified xsi:type="dcterms:W3CDTF">2016-03-15T02:30:45Z</dcterms:modified>
</cp:coreProperties>
</file>